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48" r:id="rId2"/>
    <p:sldMasterId id="2147483652" r:id="rId3"/>
    <p:sldMasterId id="2147483655" r:id="rId4"/>
    <p:sldMasterId id="2147483670" r:id="rId5"/>
    <p:sldMasterId id="2147483673" r:id="rId6"/>
    <p:sldMasterId id="2147483679" r:id="rId7"/>
    <p:sldMasterId id="2147483688" r:id="rId8"/>
  </p:sldMasterIdLst>
  <p:notesMasterIdLst>
    <p:notesMasterId r:id="rId63"/>
  </p:notesMasterIdLst>
  <p:sldIdLst>
    <p:sldId id="380" r:id="rId9"/>
    <p:sldId id="277" r:id="rId10"/>
    <p:sldId id="298" r:id="rId11"/>
    <p:sldId id="399" r:id="rId12"/>
    <p:sldId id="266" r:id="rId13"/>
    <p:sldId id="370" r:id="rId14"/>
    <p:sldId id="276" r:id="rId15"/>
    <p:sldId id="300" r:id="rId16"/>
    <p:sldId id="420" r:id="rId17"/>
    <p:sldId id="422" r:id="rId18"/>
    <p:sldId id="346" r:id="rId19"/>
    <p:sldId id="320" r:id="rId20"/>
    <p:sldId id="302" r:id="rId21"/>
    <p:sldId id="303" r:id="rId22"/>
    <p:sldId id="432" r:id="rId23"/>
    <p:sldId id="284" r:id="rId24"/>
    <p:sldId id="285" r:id="rId25"/>
    <p:sldId id="324" r:id="rId26"/>
    <p:sldId id="358" r:id="rId27"/>
    <p:sldId id="325" r:id="rId28"/>
    <p:sldId id="406" r:id="rId29"/>
    <p:sldId id="424" r:id="rId30"/>
    <p:sldId id="408" r:id="rId31"/>
    <p:sldId id="407" r:id="rId32"/>
    <p:sldId id="405" r:id="rId33"/>
    <p:sldId id="400" r:id="rId34"/>
    <p:sldId id="401" r:id="rId35"/>
    <p:sldId id="402" r:id="rId36"/>
    <p:sldId id="404" r:id="rId37"/>
    <p:sldId id="430" r:id="rId38"/>
    <p:sldId id="425" r:id="rId39"/>
    <p:sldId id="426" r:id="rId40"/>
    <p:sldId id="417" r:id="rId41"/>
    <p:sldId id="382" r:id="rId42"/>
    <p:sldId id="353" r:id="rId43"/>
    <p:sldId id="427" r:id="rId44"/>
    <p:sldId id="413" r:id="rId45"/>
    <p:sldId id="307" r:id="rId46"/>
    <p:sldId id="308" r:id="rId47"/>
    <p:sldId id="312" r:id="rId48"/>
    <p:sldId id="311" r:id="rId49"/>
    <p:sldId id="301" r:id="rId50"/>
    <p:sldId id="288" r:id="rId51"/>
    <p:sldId id="412" r:id="rId52"/>
    <p:sldId id="375" r:id="rId53"/>
    <p:sldId id="433" r:id="rId54"/>
    <p:sldId id="434" r:id="rId55"/>
    <p:sldId id="376" r:id="rId56"/>
    <p:sldId id="368" r:id="rId57"/>
    <p:sldId id="343" r:id="rId58"/>
    <p:sldId id="366" r:id="rId59"/>
    <p:sldId id="367" r:id="rId60"/>
    <p:sldId id="342" r:id="rId61"/>
    <p:sldId id="341"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B69"/>
    <a:srgbClr val="5A5A5F"/>
    <a:srgbClr val="58A9C7"/>
    <a:srgbClr val="B5BDBE"/>
    <a:srgbClr val="F3B329"/>
    <a:srgbClr val="141619"/>
    <a:srgbClr val="D021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snapToObjects="1">
      <p:cViewPr>
        <p:scale>
          <a:sx n="100" d="100"/>
          <a:sy n="100" d="100"/>
        </p:scale>
        <p:origin x="-3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58689-3853-BF46-8DCC-070E8F330463}" type="datetimeFigureOut">
              <a:rPr lang="en-US" smtClean="0"/>
              <a:pPr/>
              <a:t>9/27/2023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42B29-18D3-B944-B9F9-4450E515845A}" type="slidenum">
              <a:rPr lang="en-US" smtClean="0"/>
              <a:pPr/>
              <a:t>‹#›</a:t>
            </a:fld>
            <a:endParaRPr lang="en-US"/>
          </a:p>
        </p:txBody>
      </p:sp>
    </p:spTree>
    <p:extLst>
      <p:ext uri="{BB962C8B-B14F-4D97-AF65-F5344CB8AC3E}">
        <p14:creationId xmlns:p14="http://schemas.microsoft.com/office/powerpoint/2010/main" val="27623274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DC442-ADA0-45A4-BF41-3B3239A1E774}" type="slidenum">
              <a:rPr lang="fr-FR"/>
              <a:pPr/>
              <a:t>2</a:t>
            </a:fld>
            <a:endParaRPr lang="fr-FR"/>
          </a:p>
        </p:txBody>
      </p:sp>
      <p:sp>
        <p:nvSpPr>
          <p:cNvPr id="414722" name="Rectangle 2"/>
          <p:cNvSpPr>
            <a:spLocks noGrp="1" noChangeArrowheads="1"/>
          </p:cNvSpPr>
          <p:nvPr>
            <p:ph type="body" idx="1"/>
          </p:nvPr>
        </p:nvSpPr>
        <p:spPr bwMode="auto">
          <a:xfrm>
            <a:off x="914183" y="4343913"/>
            <a:ext cx="5029635" cy="4114361"/>
          </a:xfrm>
          <a:prstGeom prst="rect">
            <a:avLst/>
          </a:prstGeom>
          <a:noFill/>
          <a:ln>
            <a:miter lim="800000"/>
            <a:headEnd/>
            <a:tailEnd/>
          </a:ln>
        </p:spPr>
        <p:txBody>
          <a:bodyPr lIns="90340" tIns="45170" rIns="90340" bIns="45170"/>
          <a:lstStyle/>
          <a:p>
            <a:r>
              <a:rPr lang="en-US" dirty="0"/>
              <a:t>Patents for Coriolis devices date back more than 30 years.  The first viable Coriolis meter was introduced in 1978.  Since that time, the market has expanded dramatically, and continues to be the fastest growth flowmeter technology today.</a:t>
            </a:r>
          </a:p>
          <a:p>
            <a:r>
              <a:rPr lang="en-US" dirty="0"/>
              <a:t>First developed as a laboratory instrument, today there are at least one dozen manufacturers producing vibrating tube Coriolis Mass Flowmeters.  </a:t>
            </a:r>
          </a:p>
          <a:p>
            <a:r>
              <a:rPr lang="en-US" dirty="0"/>
              <a:t>These meters can directly measure fluid mass flow rates from 0.04 pounds per minute to 25 thousand pounds per minute with accuracy's below  two tenths of one percent and with measurement </a:t>
            </a:r>
            <a:r>
              <a:rPr lang="en-US" dirty="0" err="1"/>
              <a:t>repeatabilities</a:t>
            </a:r>
            <a:r>
              <a:rPr lang="en-US" dirty="0"/>
              <a:t> of less than one tenth of one percent.</a:t>
            </a:r>
          </a:p>
        </p:txBody>
      </p:sp>
      <p:sp>
        <p:nvSpPr>
          <p:cNvPr id="414723" name="Rectangle 3"/>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DA085-506D-4D63-8A02-9D7EBCAC220D}" type="slidenum">
              <a:rPr lang="fr-FR" smtClean="0"/>
              <a:pPr fontAlgn="base">
                <a:spcBef>
                  <a:spcPct val="0"/>
                </a:spcBef>
                <a:spcAft>
                  <a:spcPct val="0"/>
                </a:spcAft>
                <a:defRPr/>
              </a:pPr>
              <a:t>42</a:t>
            </a:fld>
            <a:endParaRPr lang="fr-FR" smtClean="0"/>
          </a:p>
        </p:txBody>
      </p:sp>
      <p:sp>
        <p:nvSpPr>
          <p:cNvPr id="75779" name="Rectangle 205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2" tIns="46026" rIns="92052" bIns="46026" numCol="1" anchor="t" anchorCtr="0" compatLnSpc="1">
            <a:prstTxWarp prst="textNoShape">
              <a:avLst/>
            </a:prstTxWarp>
          </a:bodyPr>
          <a:lstStyle/>
          <a:p>
            <a:pPr eaLnBrk="1" hangingPunct="1">
              <a:spcBef>
                <a:spcPct val="0"/>
              </a:spcBef>
            </a:pPr>
            <a:endParaRPr lang="en-US" altLang="en-US" smtClean="0"/>
          </a:p>
        </p:txBody>
      </p:sp>
      <p:sp>
        <p:nvSpPr>
          <p:cNvPr id="75780" name="Rectangle 2051"/>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42B29-18D3-B944-B9F9-4450E515845A}" type="slidenum">
              <a:rPr lang="en-US" smtClean="0"/>
              <a:pPr/>
              <a:t>48</a:t>
            </a:fld>
            <a:endParaRPr lang="en-US"/>
          </a:p>
        </p:txBody>
      </p:sp>
    </p:spTree>
    <p:extLst>
      <p:ext uri="{BB962C8B-B14F-4D97-AF65-F5344CB8AC3E}">
        <p14:creationId xmlns:p14="http://schemas.microsoft.com/office/powerpoint/2010/main" val="174873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D62C17-8C67-4398-AD3E-378602E9EAFF}" type="slidenum">
              <a:rPr lang="fr-FR" smtClean="0"/>
              <a:pPr fontAlgn="base">
                <a:spcBef>
                  <a:spcPct val="0"/>
                </a:spcBef>
                <a:spcAft>
                  <a:spcPct val="0"/>
                </a:spcAft>
                <a:defRPr/>
              </a:pPr>
              <a:t>3</a:t>
            </a:fld>
            <a:endParaRPr lang="fr-FR" smtClean="0"/>
          </a:p>
        </p:txBody>
      </p:sp>
      <p:sp>
        <p:nvSpPr>
          <p:cNvPr id="69635" name="Rectangle 205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2" tIns="46026" rIns="92052" bIns="46026" numCol="1" anchor="t" anchorCtr="0" compatLnSpc="1">
            <a:prstTxWarp prst="textNoShape">
              <a:avLst/>
            </a:prstTxWarp>
          </a:bodyPr>
          <a:lstStyle/>
          <a:p>
            <a:pPr eaLnBrk="1" hangingPunct="1">
              <a:spcBef>
                <a:spcPct val="0"/>
              </a:spcBef>
            </a:pPr>
            <a:endParaRPr lang="en-US" altLang="en-US" smtClean="0"/>
          </a:p>
        </p:txBody>
      </p:sp>
      <p:sp>
        <p:nvSpPr>
          <p:cNvPr id="69636" name="Rectangle 2051"/>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3585167-9DDC-43E6-9A9E-B52E19490F27}" type="slidenum">
              <a:rPr lang="fr-FR" smtClean="0"/>
              <a:pPr/>
              <a:t>5</a:t>
            </a:fld>
            <a:endParaRPr lang="fr-FR" smtClean="0"/>
          </a:p>
        </p:txBody>
      </p:sp>
      <p:sp>
        <p:nvSpPr>
          <p:cNvPr id="57347" name="Rectangle 2"/>
          <p:cNvSpPr>
            <a:spLocks noGrp="1" noRot="1" noChangeAspect="1" noChangeArrowheads="1" noTextEdit="1"/>
          </p:cNvSpPr>
          <p:nvPr>
            <p:ph type="sldImg"/>
          </p:nvPr>
        </p:nvSpPr>
        <p:spPr>
          <a:xfrm>
            <a:off x="1141413" y="685800"/>
            <a:ext cx="4573587" cy="3430588"/>
          </a:xfrm>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7CE16-BF0D-4983-8EF8-A6CBA3E4B73F}" type="slidenum">
              <a:rPr lang="fr-FR" smtClean="0"/>
              <a:pPr fontAlgn="base">
                <a:spcBef>
                  <a:spcPct val="0"/>
                </a:spcBef>
                <a:spcAft>
                  <a:spcPct val="0"/>
                </a:spcAft>
                <a:defRPr/>
              </a:pPr>
              <a:t>6</a:t>
            </a:fld>
            <a:endParaRPr lang="fr-FR" smtClean="0"/>
          </a:p>
        </p:txBody>
      </p:sp>
      <p:sp>
        <p:nvSpPr>
          <p:cNvPr id="7475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2" tIns="46026" rIns="92052" bIns="46026" numCol="1" anchor="t" anchorCtr="0" compatLnSpc="1">
            <a:prstTxWarp prst="textNoShape">
              <a:avLst/>
            </a:prstTxWarp>
          </a:bodyPr>
          <a:lstStyle/>
          <a:p>
            <a:pPr eaLnBrk="1" hangingPunct="1">
              <a:spcBef>
                <a:spcPct val="0"/>
              </a:spcBef>
            </a:pPr>
            <a:r>
              <a:rPr lang="en-US" altLang="en-US" dirty="0" smtClean="0"/>
              <a:t>The accuracy of a Coriolis meter is stated as percentage of the rate measurement plus or minus a zero stability. </a:t>
            </a:r>
          </a:p>
          <a:p>
            <a:pPr eaLnBrk="1" hangingPunct="1">
              <a:spcBef>
                <a:spcPct val="0"/>
              </a:spcBef>
            </a:pPr>
            <a:r>
              <a:rPr lang="en-US" altLang="en-US" dirty="0" smtClean="0"/>
              <a:t>The zero shift error becomes the dominant portion of the overall accuracy at the lower end of the flow range.</a:t>
            </a:r>
          </a:p>
          <a:p>
            <a:pPr eaLnBrk="1" hangingPunct="1">
              <a:spcBef>
                <a:spcPct val="0"/>
              </a:spcBef>
            </a:pPr>
            <a:r>
              <a:rPr lang="en-US" altLang="en-US" dirty="0" smtClean="0"/>
              <a:t>Alternatively, the accuracy may be stated as a percentage of rate for flow rates above some low flow  threshold and as a percentage of flow range for flow rates below  the threshold.</a:t>
            </a:r>
          </a:p>
          <a:p>
            <a:pPr eaLnBrk="1" hangingPunct="1">
              <a:spcBef>
                <a:spcPct val="0"/>
              </a:spcBef>
            </a:pPr>
            <a:r>
              <a:rPr lang="en-US" altLang="en-US" dirty="0" smtClean="0"/>
              <a:t>It is important to remember that the zero stability or zero shift error, is a constant error regardless of flowrate. </a:t>
            </a:r>
          </a:p>
        </p:txBody>
      </p:sp>
      <p:sp>
        <p:nvSpPr>
          <p:cNvPr id="74756"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88562-668B-4290-A6BE-312031E8ACE6}" type="slidenum">
              <a:rPr lang="fr-FR"/>
              <a:pPr/>
              <a:t>12</a:t>
            </a:fld>
            <a:endParaRPr lang="fr-FR"/>
          </a:p>
        </p:txBody>
      </p:sp>
      <p:sp>
        <p:nvSpPr>
          <p:cNvPr id="422914" name="Rectangle 2"/>
          <p:cNvSpPr>
            <a:spLocks noGrp="1" noChangeArrowheads="1"/>
          </p:cNvSpPr>
          <p:nvPr>
            <p:ph type="body" idx="1"/>
          </p:nvPr>
        </p:nvSpPr>
        <p:spPr bwMode="auto">
          <a:xfrm>
            <a:off x="910918" y="4342450"/>
            <a:ext cx="5032901" cy="4115824"/>
          </a:xfrm>
          <a:prstGeom prst="rect">
            <a:avLst/>
          </a:prstGeom>
          <a:noFill/>
          <a:ln>
            <a:miter lim="800000"/>
            <a:headEnd/>
            <a:tailEnd/>
          </a:ln>
        </p:spPr>
        <p:txBody>
          <a:bodyPr lIns="90340" tIns="45170" rIns="90340" bIns="45170"/>
          <a:lstStyle/>
          <a:p>
            <a:endParaRPr lang="en-US"/>
          </a:p>
        </p:txBody>
      </p:sp>
      <p:sp>
        <p:nvSpPr>
          <p:cNvPr id="422915" name="Rectangle 3"/>
          <p:cNvSpPr>
            <a:spLocks noGrp="1" noRot="1" noChangeAspect="1" noChangeArrowheads="1"/>
          </p:cNvSpPr>
          <p:nvPr>
            <p:ph type="sldImg"/>
          </p:nvPr>
        </p:nvSpPr>
        <p:spPr bwMode="auto">
          <a:xfrm>
            <a:off x="1152525" y="682625"/>
            <a:ext cx="4554538" cy="3416300"/>
          </a:xfrm>
          <a:prstGeom prst="rect">
            <a:avLst/>
          </a:prstGeom>
          <a:noFill/>
          <a:ln w="12700" cap="flat">
            <a:solidFill>
              <a:schemeClr val="tx1"/>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D774FD-1F43-4549-B40E-EAD00D426B4D}" type="slidenum">
              <a:rPr lang="fr-FR" smtClean="0"/>
              <a:pPr fontAlgn="base">
                <a:spcBef>
                  <a:spcPct val="0"/>
                </a:spcBef>
                <a:spcAft>
                  <a:spcPct val="0"/>
                </a:spcAft>
                <a:defRPr/>
              </a:pPr>
              <a:t>13</a:t>
            </a:fld>
            <a:endParaRPr lang="fr-FR" smtClean="0"/>
          </a:p>
        </p:txBody>
      </p:sp>
      <p:sp>
        <p:nvSpPr>
          <p:cNvPr id="72707" name="Rectangle 2"/>
          <p:cNvSpPr>
            <a:spLocks noGrp="1" noChangeArrowheads="1"/>
          </p:cNvSpPr>
          <p:nvPr>
            <p:ph type="body" idx="1"/>
          </p:nvPr>
        </p:nvSpPr>
        <p:spPr bwMode="auto">
          <a:xfrm>
            <a:off x="911225" y="4341813"/>
            <a:ext cx="503237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2" tIns="46026" rIns="92052" bIns="46026" numCol="1" anchor="t" anchorCtr="0" compatLnSpc="1">
            <a:prstTxWarp prst="textNoShape">
              <a:avLst/>
            </a:prstTxWarp>
          </a:bodyPr>
          <a:lstStyle/>
          <a:p>
            <a:pPr eaLnBrk="1" hangingPunct="1">
              <a:spcBef>
                <a:spcPct val="0"/>
              </a:spcBef>
            </a:pPr>
            <a:endParaRPr lang="en-US" altLang="en-US" smtClean="0"/>
          </a:p>
        </p:txBody>
      </p:sp>
      <p:sp>
        <p:nvSpPr>
          <p:cNvPr id="72708" name="Rectangle 3"/>
          <p:cNvSpPr>
            <a:spLocks noGrp="1" noRot="1" noChangeAspect="1" noChangeArrowheads="1" noTextEdit="1"/>
          </p:cNvSpPr>
          <p:nvPr>
            <p:ph type="sldImg"/>
          </p:nvPr>
        </p:nvSpPr>
        <p:spPr bwMode="auto">
          <a:xfrm>
            <a:off x="1152525" y="682625"/>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C69BA-8B83-4D26-9630-172D153CB6EE}" type="slidenum">
              <a:rPr lang="fr-FR" smtClean="0"/>
              <a:pPr fontAlgn="base">
                <a:spcBef>
                  <a:spcPct val="0"/>
                </a:spcBef>
                <a:spcAft>
                  <a:spcPct val="0"/>
                </a:spcAft>
                <a:defRPr/>
              </a:pPr>
              <a:t>14</a:t>
            </a:fld>
            <a:endParaRPr lang="fr-FR" smtClean="0"/>
          </a:p>
        </p:txBody>
      </p:sp>
      <p:sp>
        <p:nvSpPr>
          <p:cNvPr id="73731" name="Rectangle 2"/>
          <p:cNvSpPr>
            <a:spLocks noGrp="1" noChangeArrowheads="1"/>
          </p:cNvSpPr>
          <p:nvPr>
            <p:ph type="body" idx="1"/>
          </p:nvPr>
        </p:nvSpPr>
        <p:spPr bwMode="auto">
          <a:xfrm>
            <a:off x="911225" y="4341813"/>
            <a:ext cx="503237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2" tIns="46026" rIns="92052" bIns="46026"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73732" name="Rectangle 3"/>
          <p:cNvSpPr>
            <a:spLocks noGrp="1" noRot="1" noChangeAspect="1" noChangeArrowheads="1" noTextEdit="1"/>
          </p:cNvSpPr>
          <p:nvPr>
            <p:ph type="sldImg"/>
          </p:nvPr>
        </p:nvSpPr>
        <p:spPr bwMode="auto">
          <a:xfrm>
            <a:off x="1152525" y="682625"/>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7777C-81D2-43D7-888D-8868FA4C4B68}" type="slidenum">
              <a:rPr lang="fr-FR"/>
              <a:pPr/>
              <a:t>15</a:t>
            </a:fld>
            <a:endParaRPr lang="fr-FR"/>
          </a:p>
        </p:txBody>
      </p:sp>
      <p:sp>
        <p:nvSpPr>
          <p:cNvPr id="4208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0867" name="Rectangle 3"/>
          <p:cNvSpPr>
            <a:spLocks noGrp="1" noChangeArrowheads="1"/>
          </p:cNvSpPr>
          <p:nvPr>
            <p:ph type="body" idx="1"/>
          </p:nvPr>
        </p:nvSpPr>
        <p:spPr bwMode="auto">
          <a:xfrm>
            <a:off x="914183" y="4343913"/>
            <a:ext cx="5029635" cy="4114361"/>
          </a:xfrm>
          <a:prstGeom prst="rect">
            <a:avLst/>
          </a:prstGeom>
          <a:solidFill>
            <a:srgbClr val="FFFFFF"/>
          </a:solidFill>
          <a:ln>
            <a:solidFill>
              <a:srgbClr val="000000"/>
            </a:solidFill>
            <a:miter lim="800000"/>
            <a:headEnd/>
            <a:tailEnd/>
          </a:ln>
        </p:spPr>
        <p:txBody>
          <a:bodyPr/>
          <a:lstStyle/>
          <a:p>
            <a:r>
              <a:rPr lang="en-US"/>
              <a:t>Some earlier Coriolis meters rotated continuously and measured the effect of the resulting steady force.  The flowmeters I will be discussing oscillate a pair of bent tubes in a sinusoidal fashion and measure the tube displacement due to the resulting force.</a:t>
            </a:r>
          </a:p>
          <a:p>
            <a:r>
              <a:rPr lang="en-US"/>
              <a:t>It is important to realize that the Coriolis force acts on the mass of fluid flowing through the tubing, and not on the tubing itself.  The Coriolis force acting on the fluid is transmitted to the tube wall by fluid pressure, much in the same way gravity creates fluid or hydrodynamic pressure on the walls of a holding tank.</a:t>
            </a:r>
          </a:p>
          <a:p>
            <a:r>
              <a:rPr lang="en-US"/>
              <a:t>The difference in this case is that the pressure is not uniform around the diameter of the tubing and gives rise to a net force acting on the tubing in the direction of the Coriolis force vector.</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F5998E9F-8998-40C8-93FC-E6789116F15F}" type="slidenum">
              <a:rPr lang="fr-FR" smtClean="0"/>
              <a:pPr>
                <a:defRPr/>
              </a:pPr>
              <a:t>30</a:t>
            </a:fld>
            <a:endParaRPr lang="fr-FR" smtClean="0"/>
          </a:p>
        </p:txBody>
      </p:sp>
      <p:sp>
        <p:nvSpPr>
          <p:cNvPr id="8294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20" tIns="46760" rIns="93520" bIns="46760" numCol="1" anchor="t" anchorCtr="0" compatLnSpc="1">
            <a:prstTxWarp prst="textNoShape">
              <a:avLst/>
            </a:prstTxWarp>
          </a:bodyPr>
          <a:lstStyle/>
          <a:p>
            <a:pPr eaLnBrk="1" hangingPunct="1"/>
            <a:r>
              <a:rPr lang="en-US" altLang="en-US" smtClean="0"/>
              <a:t>Control of Bulk Off Loading is also possible to insure proper inventory management of expensive process fluids with excellent accuracy all year.</a:t>
            </a:r>
          </a:p>
        </p:txBody>
      </p:sp>
      <p:sp>
        <p:nvSpPr>
          <p:cNvPr id="82948"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ater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0" y="4302125"/>
            <a:ext cx="7366000" cy="1135353"/>
          </a:xfrm>
          <a:prstGeom prst="rect">
            <a:avLst/>
          </a:prstGeom>
        </p:spPr>
        <p:txBody>
          <a:bodyPr wrap="square">
            <a:spAutoFit/>
          </a:bodyPr>
          <a:lstStyle>
            <a:lvl1pPr algn="l">
              <a:lnSpc>
                <a:spcPts val="4000"/>
              </a:lnSpc>
              <a:defRPr sz="4000" b="1" i="0" cap="all" spc="-100" baseline="0">
                <a:solidFill>
                  <a:srgbClr val="FFFFFF"/>
                </a:solidFill>
                <a:latin typeface="Arial"/>
                <a:cs typeface="Arial"/>
              </a:defRPr>
            </a:lvl1pPr>
          </a:lstStyle>
          <a:p>
            <a:r>
              <a:rPr lang="en-US" dirty="0" smtClean="0"/>
              <a:t>CLICK TO EDIT PRESENTATION TITLE</a:t>
            </a:r>
            <a:endParaRPr lang="en-US" dirty="0"/>
          </a:p>
        </p:txBody>
      </p:sp>
      <p:sp>
        <p:nvSpPr>
          <p:cNvPr id="8" name="Text Placeholder 7"/>
          <p:cNvSpPr>
            <a:spLocks noGrp="1"/>
          </p:cNvSpPr>
          <p:nvPr>
            <p:ph type="body" sz="quarter" idx="10" hasCustomPrompt="1"/>
          </p:nvPr>
        </p:nvSpPr>
        <p:spPr>
          <a:xfrm>
            <a:off x="571500" y="5558188"/>
            <a:ext cx="6286500" cy="400110"/>
          </a:xfrm>
          <a:prstGeom prst="rect">
            <a:avLst/>
          </a:prstGeom>
        </p:spPr>
        <p:txBody>
          <a:bodyPr vert="horz">
            <a:spAutoFit/>
          </a:bodyPr>
          <a:lstStyle>
            <a:lvl1pPr marL="0" indent="0">
              <a:buNone/>
              <a:defRPr sz="2000">
                <a:solidFill>
                  <a:srgbClr val="B5BDBE"/>
                </a:solidFill>
                <a:latin typeface="Arial"/>
                <a:cs typeface="Arial"/>
              </a:defRPr>
            </a:lvl1pPr>
          </a:lstStyle>
          <a:p>
            <a:pPr lvl="0"/>
            <a:r>
              <a:rPr lang="en-US" dirty="0" smtClean="0"/>
              <a:t>Presentation subtitle</a:t>
            </a:r>
            <a:endParaRPr lang="en-US" dirty="0"/>
          </a:p>
        </p:txBody>
      </p:sp>
      <p:sp>
        <p:nvSpPr>
          <p:cNvPr id="9" name="Text Placeholder 7"/>
          <p:cNvSpPr>
            <a:spLocks noGrp="1"/>
          </p:cNvSpPr>
          <p:nvPr>
            <p:ph type="body" sz="quarter" idx="11" hasCustomPrompt="1"/>
          </p:nvPr>
        </p:nvSpPr>
        <p:spPr>
          <a:xfrm>
            <a:off x="571500" y="5922196"/>
            <a:ext cx="6286500" cy="400110"/>
          </a:xfrm>
          <a:prstGeom prst="rect">
            <a:avLst/>
          </a:prstGeom>
        </p:spPr>
        <p:txBody>
          <a:bodyPr vert="horz">
            <a:spAutoFit/>
          </a:bodyPr>
          <a:lstStyle>
            <a:lvl1pPr marL="0" indent="0">
              <a:buNone/>
              <a:defRPr sz="2000">
                <a:solidFill>
                  <a:srgbClr val="B5BDBE"/>
                </a:solidFill>
                <a:latin typeface="Arial"/>
                <a:cs typeface="Arial"/>
              </a:defRPr>
            </a:lvl1pPr>
          </a:lstStyle>
          <a:p>
            <a:pPr lvl="0"/>
            <a:r>
              <a:rPr lang="en-US" dirty="0" smtClean="0"/>
              <a:t>Presentation date</a:t>
            </a:r>
            <a:endParaRPr lang="en-US" dirty="0"/>
          </a:p>
        </p:txBody>
      </p:sp>
    </p:spTree>
    <p:extLst>
      <p:ext uri="{BB962C8B-B14F-4D97-AF65-F5344CB8AC3E}">
        <p14:creationId xmlns:p14="http://schemas.microsoft.com/office/powerpoint/2010/main" val="68969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1 Col Bod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3" name="Content Placeholder 11"/>
          <p:cNvSpPr>
            <a:spLocks noGrp="1"/>
          </p:cNvSpPr>
          <p:nvPr>
            <p:ph sz="quarter" idx="14" hasCustomPrompt="1"/>
          </p:nvPr>
        </p:nvSpPr>
        <p:spPr>
          <a:xfrm>
            <a:off x="457200" y="892729"/>
            <a:ext cx="8229600" cy="338554"/>
          </a:xfrm>
        </p:spPr>
        <p:txBody>
          <a:bodyPr wrap="square">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
        <p:nvSpPr>
          <p:cNvPr id="3" name="Text Placeholder 2"/>
          <p:cNvSpPr>
            <a:spLocks noGrp="1"/>
          </p:cNvSpPr>
          <p:nvPr>
            <p:ph type="body" sz="quarter" idx="15" hasCustomPrompt="1"/>
          </p:nvPr>
        </p:nvSpPr>
        <p:spPr>
          <a:xfrm>
            <a:off x="457200" y="2096819"/>
            <a:ext cx="8229600" cy="1323439"/>
          </a:xfrm>
        </p:spPr>
        <p:txBody>
          <a:bodyPr wrap="square">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aliquam</a:t>
            </a:r>
            <a:r>
              <a:rPr lang="en-US" dirty="0" smtClean="0"/>
              <a:t> </a:t>
            </a:r>
            <a:r>
              <a:rPr lang="en-US" dirty="0" err="1" smtClean="0"/>
              <a:t>consectetur</a:t>
            </a:r>
            <a:r>
              <a:rPr lang="en-US" dirty="0" smtClean="0"/>
              <a:t> dolor, et </a:t>
            </a:r>
            <a:r>
              <a:rPr lang="en-US" dirty="0" err="1" smtClean="0"/>
              <a:t>dapibus</a:t>
            </a:r>
            <a:r>
              <a:rPr lang="en-US" dirty="0" smtClean="0"/>
              <a:t> dui </a:t>
            </a:r>
            <a:r>
              <a:rPr lang="en-US" dirty="0" err="1" smtClean="0"/>
              <a:t>sagittis</a:t>
            </a:r>
            <a:r>
              <a:rPr lang="en-US" dirty="0" smtClean="0"/>
              <a:t> et. Maecenas </a:t>
            </a:r>
            <a:r>
              <a:rPr lang="en-US" dirty="0" err="1" smtClean="0"/>
              <a:t>mollis</a:t>
            </a:r>
            <a:r>
              <a:rPr lang="en-US" dirty="0" smtClean="0"/>
              <a:t> </a:t>
            </a:r>
            <a:r>
              <a:rPr lang="en-US" dirty="0" err="1" smtClean="0"/>
              <a:t>elit</a:t>
            </a:r>
            <a:r>
              <a:rPr lang="en-US" dirty="0" smtClean="0"/>
              <a:t> </a:t>
            </a:r>
            <a:r>
              <a:rPr lang="en-US" dirty="0" err="1" smtClean="0"/>
              <a:t>condimentum</a:t>
            </a:r>
            <a:r>
              <a:rPr lang="en-US" dirty="0" smtClean="0"/>
              <a:t> </a:t>
            </a:r>
            <a:r>
              <a:rPr lang="en-US" dirty="0" err="1" smtClean="0"/>
              <a:t>eros</a:t>
            </a:r>
            <a:r>
              <a:rPr lang="en-US" dirty="0" smtClean="0"/>
              <a:t> </a:t>
            </a:r>
            <a:r>
              <a:rPr lang="en-US" dirty="0" err="1" smtClean="0"/>
              <a:t>consectetur</a:t>
            </a:r>
            <a:r>
              <a:rPr lang="en-US" dirty="0" smtClean="0"/>
              <a:t> </a:t>
            </a:r>
            <a:r>
              <a:rPr lang="en-US" dirty="0" err="1" smtClean="0"/>
              <a:t>egestas</a:t>
            </a:r>
            <a:r>
              <a:rPr lang="en-US" dirty="0" smtClean="0"/>
              <a:t>. </a:t>
            </a:r>
            <a:r>
              <a:rPr lang="en-US" dirty="0" err="1" smtClean="0"/>
              <a:t>Fusce</a:t>
            </a:r>
            <a:r>
              <a:rPr lang="en-US" dirty="0" smtClean="0"/>
              <a:t> id nisi </a:t>
            </a:r>
            <a:r>
              <a:rPr lang="en-US" dirty="0" err="1" smtClean="0"/>
              <a:t>quis</a:t>
            </a:r>
            <a:r>
              <a:rPr lang="en-US" dirty="0" smtClean="0"/>
              <a:t> nisi </a:t>
            </a:r>
            <a:r>
              <a:rPr lang="en-US" dirty="0" err="1" smtClean="0"/>
              <a:t>scelerisque</a:t>
            </a:r>
            <a:r>
              <a:rPr lang="en-US" dirty="0" smtClean="0"/>
              <a:t> </a:t>
            </a:r>
            <a:r>
              <a:rPr lang="en-US" dirty="0" err="1" smtClean="0"/>
              <a:t>condimentum</a:t>
            </a:r>
            <a:r>
              <a:rPr lang="en-US" dirty="0" smtClean="0"/>
              <a:t> </a:t>
            </a:r>
            <a:r>
              <a:rPr lang="en-US" dirty="0" err="1" smtClean="0"/>
              <a:t>nec</a:t>
            </a:r>
            <a:r>
              <a:rPr lang="en-US" dirty="0" smtClean="0"/>
              <a:t> ac </a:t>
            </a:r>
            <a:r>
              <a:rPr lang="en-US" dirty="0" err="1" smtClean="0"/>
              <a:t>risus</a:t>
            </a:r>
            <a:r>
              <a:rPr lang="en-US" dirty="0" smtClean="0"/>
              <a:t>. </a:t>
            </a:r>
          </a:p>
        </p:txBody>
      </p:sp>
      <p:sp>
        <p:nvSpPr>
          <p:cNvPr id="8" name="Text Placeholder 7"/>
          <p:cNvSpPr>
            <a:spLocks noGrp="1"/>
          </p:cNvSpPr>
          <p:nvPr>
            <p:ph type="body" sz="quarter" idx="16" hasCustomPrompt="1"/>
          </p:nvPr>
        </p:nvSpPr>
        <p:spPr>
          <a:xfrm>
            <a:off x="457200" y="1715819"/>
            <a:ext cx="8229600" cy="369332"/>
          </a:xfrm>
        </p:spPr>
        <p:txBody>
          <a:bodyPr wrap="square">
            <a:spAutoFit/>
          </a:bodyPr>
          <a:lstStyle>
            <a:lvl1pPr marL="0" indent="0">
              <a:buNone/>
              <a:defRPr sz="1800" b="1" baseline="0">
                <a:solidFill>
                  <a:srgbClr val="004B69"/>
                </a:solidFill>
              </a:defRPr>
            </a:lvl1pPr>
          </a:lstStyle>
          <a:p>
            <a:pPr lvl="0"/>
            <a:r>
              <a:rPr lang="en-US" dirty="0" smtClean="0"/>
              <a:t>THIS IS BODY SUBHEAD</a:t>
            </a:r>
            <a:endParaRPr lang="en-US" dirty="0"/>
          </a:p>
        </p:txBody>
      </p:sp>
      <p:sp>
        <p:nvSpPr>
          <p:cNvPr id="16" name="Text Placeholder 2"/>
          <p:cNvSpPr>
            <a:spLocks noGrp="1"/>
          </p:cNvSpPr>
          <p:nvPr>
            <p:ph type="body" sz="quarter" idx="17" hasCustomPrompt="1"/>
          </p:nvPr>
        </p:nvSpPr>
        <p:spPr>
          <a:xfrm>
            <a:off x="457200" y="4255819"/>
            <a:ext cx="8229600" cy="1323439"/>
          </a:xfrm>
        </p:spPr>
        <p:txBody>
          <a:bodyPr wrap="square">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aliquam</a:t>
            </a:r>
            <a:r>
              <a:rPr lang="en-US" dirty="0" smtClean="0"/>
              <a:t> </a:t>
            </a:r>
            <a:r>
              <a:rPr lang="en-US" dirty="0" err="1" smtClean="0"/>
              <a:t>consectetur</a:t>
            </a:r>
            <a:r>
              <a:rPr lang="en-US" dirty="0" smtClean="0"/>
              <a:t> dolor, et </a:t>
            </a:r>
            <a:r>
              <a:rPr lang="en-US" dirty="0" err="1" smtClean="0"/>
              <a:t>dapibus</a:t>
            </a:r>
            <a:r>
              <a:rPr lang="en-US" dirty="0" smtClean="0"/>
              <a:t> dui </a:t>
            </a:r>
            <a:r>
              <a:rPr lang="en-US" dirty="0" err="1" smtClean="0"/>
              <a:t>sagittis</a:t>
            </a:r>
            <a:r>
              <a:rPr lang="en-US" dirty="0" smtClean="0"/>
              <a:t> et. Maecenas </a:t>
            </a:r>
            <a:r>
              <a:rPr lang="en-US" dirty="0" err="1" smtClean="0"/>
              <a:t>mollis</a:t>
            </a:r>
            <a:r>
              <a:rPr lang="en-US" dirty="0" smtClean="0"/>
              <a:t> </a:t>
            </a:r>
            <a:r>
              <a:rPr lang="en-US" dirty="0" err="1" smtClean="0"/>
              <a:t>elit</a:t>
            </a:r>
            <a:r>
              <a:rPr lang="en-US" dirty="0" smtClean="0"/>
              <a:t> </a:t>
            </a:r>
            <a:r>
              <a:rPr lang="en-US" dirty="0" err="1" smtClean="0"/>
              <a:t>condimentum</a:t>
            </a:r>
            <a:r>
              <a:rPr lang="en-US" dirty="0" smtClean="0"/>
              <a:t> </a:t>
            </a:r>
            <a:r>
              <a:rPr lang="en-US" dirty="0" err="1" smtClean="0"/>
              <a:t>eros</a:t>
            </a:r>
            <a:r>
              <a:rPr lang="en-US" dirty="0" smtClean="0"/>
              <a:t> </a:t>
            </a:r>
            <a:r>
              <a:rPr lang="en-US" dirty="0" err="1" smtClean="0"/>
              <a:t>consectetur</a:t>
            </a:r>
            <a:r>
              <a:rPr lang="en-US" dirty="0" smtClean="0"/>
              <a:t> </a:t>
            </a:r>
            <a:r>
              <a:rPr lang="en-US" dirty="0" err="1" smtClean="0"/>
              <a:t>egestas</a:t>
            </a:r>
            <a:r>
              <a:rPr lang="en-US" dirty="0" smtClean="0"/>
              <a:t>. </a:t>
            </a:r>
            <a:r>
              <a:rPr lang="en-US" dirty="0" err="1" smtClean="0"/>
              <a:t>Fusce</a:t>
            </a:r>
            <a:r>
              <a:rPr lang="en-US" dirty="0" smtClean="0"/>
              <a:t> id nisi </a:t>
            </a:r>
            <a:r>
              <a:rPr lang="en-US" dirty="0" err="1" smtClean="0"/>
              <a:t>quis</a:t>
            </a:r>
            <a:r>
              <a:rPr lang="en-US" dirty="0" smtClean="0"/>
              <a:t> nisi </a:t>
            </a:r>
            <a:r>
              <a:rPr lang="en-US" dirty="0" err="1" smtClean="0"/>
              <a:t>scelerisque</a:t>
            </a:r>
            <a:r>
              <a:rPr lang="en-US" dirty="0" smtClean="0"/>
              <a:t> </a:t>
            </a:r>
            <a:r>
              <a:rPr lang="en-US" dirty="0" err="1" smtClean="0"/>
              <a:t>condimentum</a:t>
            </a:r>
            <a:r>
              <a:rPr lang="en-US" dirty="0" smtClean="0"/>
              <a:t> </a:t>
            </a:r>
            <a:r>
              <a:rPr lang="en-US" dirty="0" err="1" smtClean="0"/>
              <a:t>nec</a:t>
            </a:r>
            <a:r>
              <a:rPr lang="en-US" dirty="0" smtClean="0"/>
              <a:t> ac </a:t>
            </a:r>
            <a:r>
              <a:rPr lang="en-US" dirty="0" err="1" smtClean="0"/>
              <a:t>risus</a:t>
            </a:r>
            <a:r>
              <a:rPr lang="en-US" dirty="0" smtClean="0"/>
              <a:t>. </a:t>
            </a:r>
          </a:p>
        </p:txBody>
      </p:sp>
      <p:sp>
        <p:nvSpPr>
          <p:cNvPr id="17" name="Text Placeholder 7"/>
          <p:cNvSpPr>
            <a:spLocks noGrp="1"/>
          </p:cNvSpPr>
          <p:nvPr>
            <p:ph type="body" sz="quarter" idx="18" hasCustomPrompt="1"/>
          </p:nvPr>
        </p:nvSpPr>
        <p:spPr>
          <a:xfrm>
            <a:off x="457200" y="3874819"/>
            <a:ext cx="8229600" cy="369332"/>
          </a:xfrm>
        </p:spPr>
        <p:txBody>
          <a:bodyPr wrap="square">
            <a:spAutoFit/>
          </a:bodyPr>
          <a:lstStyle>
            <a:lvl1pPr marL="0" indent="0">
              <a:buNone/>
              <a:defRPr sz="1800" b="1" baseline="0">
                <a:solidFill>
                  <a:srgbClr val="D02124"/>
                </a:solidFill>
              </a:defRPr>
            </a:lvl1pPr>
          </a:lstStyle>
          <a:p>
            <a:pPr lvl="0"/>
            <a:r>
              <a:rPr lang="en-US" dirty="0" smtClean="0"/>
              <a:t>THIS IS BODY SUBHEAD</a:t>
            </a:r>
            <a:endParaRPr lang="en-US" dirty="0"/>
          </a:p>
        </p:txBody>
      </p:sp>
    </p:spTree>
    <p:extLst>
      <p:ext uri="{BB962C8B-B14F-4D97-AF65-F5344CB8AC3E}">
        <p14:creationId xmlns:p14="http://schemas.microsoft.com/office/powerpoint/2010/main" val="13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2 Col">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2" name="Content Placeholder 11"/>
          <p:cNvSpPr>
            <a:spLocks noGrp="1"/>
          </p:cNvSpPr>
          <p:nvPr>
            <p:ph sz="quarter" idx="13"/>
          </p:nvPr>
        </p:nvSpPr>
        <p:spPr>
          <a:xfrm>
            <a:off x="457200" y="2665918"/>
            <a:ext cx="39243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11"/>
          <p:cNvSpPr>
            <a:spLocks noGrp="1"/>
          </p:cNvSpPr>
          <p:nvPr>
            <p:ph sz="quarter" idx="14"/>
          </p:nvPr>
        </p:nvSpPr>
        <p:spPr>
          <a:xfrm>
            <a:off x="4754880" y="2665918"/>
            <a:ext cx="393192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10"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11" name="Content Placeholder 11"/>
          <p:cNvSpPr>
            <a:spLocks noGrp="1"/>
          </p:cNvSpPr>
          <p:nvPr>
            <p:ph sz="quarter" idx="15" hasCustomPrompt="1"/>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Tree>
    <p:extLst>
      <p:ext uri="{BB962C8B-B14F-4D97-AF65-F5344CB8AC3E}">
        <p14:creationId xmlns:p14="http://schemas.microsoft.com/office/powerpoint/2010/main" val="328558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489" y="363539"/>
            <a:ext cx="8122626" cy="2191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2652713" y="6700838"/>
            <a:ext cx="5421312" cy="103187"/>
          </a:xfrm>
          <a:prstGeom prst="rect">
            <a:avLst/>
          </a:prstGeom>
        </p:spPr>
        <p:txBody>
          <a:bodyPr/>
          <a:lstStyle>
            <a:lvl1pPr>
              <a:defRPr/>
            </a:lvl1pPr>
          </a:lstStyle>
          <a:p>
            <a:pPr>
              <a:defRPr/>
            </a:pPr>
            <a:r>
              <a:rPr lang="fr-FR"/>
              <a:t>Communications Department- IS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552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Re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4" name="Title 6"/>
          <p:cNvSpPr>
            <a:spLocks noGrp="1"/>
          </p:cNvSpPr>
          <p:nvPr>
            <p:ph type="title" hasCustomPrompt="1"/>
          </p:nvPr>
        </p:nvSpPr>
        <p:spPr>
          <a:xfrm>
            <a:off x="457200" y="3132138"/>
            <a:ext cx="8229600" cy="584776"/>
          </a:xfrm>
          <a:prstGeom prst="rect">
            <a:avLst/>
          </a:prstGeom>
        </p:spPr>
        <p:txBody>
          <a:bodyPr vert="horz">
            <a:spAutoFit/>
          </a:bodyPr>
          <a:lstStyle>
            <a:lvl1pPr algn="l">
              <a:defRPr sz="3200" b="1" cap="all" spc="-60">
                <a:solidFill>
                  <a:schemeClr val="bg1">
                    <a:lumMod val="95000"/>
                  </a:schemeClr>
                </a:solidFill>
                <a:latin typeface="Arial"/>
                <a:cs typeface="Arial"/>
              </a:defRPr>
            </a:lvl1pPr>
          </a:lstStyle>
          <a:p>
            <a:r>
              <a:rPr lang="en-US" dirty="0" smtClean="0"/>
              <a:t>CLICK TO EDIT MASTER TITLE STYLE</a:t>
            </a:r>
            <a:endParaRPr lang="en-US" dirty="0"/>
          </a:p>
        </p:txBody>
      </p:sp>
      <p:sp>
        <p:nvSpPr>
          <p:cNvPr id="5" name="Content Placeholder 8"/>
          <p:cNvSpPr>
            <a:spLocks noGrp="1"/>
          </p:cNvSpPr>
          <p:nvPr>
            <p:ph sz="quarter" idx="10" hasCustomPrompt="1"/>
          </p:nvPr>
        </p:nvSpPr>
        <p:spPr>
          <a:xfrm>
            <a:off x="457200" y="3683000"/>
            <a:ext cx="5422900" cy="400110"/>
          </a:xfrm>
          <a:prstGeom prst="rect">
            <a:avLst/>
          </a:prstGeom>
        </p:spPr>
        <p:txBody>
          <a:bodyPr vert="horz">
            <a:spAutoFit/>
          </a:bodyPr>
          <a:lstStyle>
            <a:lvl1pPr marL="0" indent="0">
              <a:buNone/>
              <a:defRPr sz="2000" baseline="0">
                <a:solidFill>
                  <a:srgbClr val="F3B329"/>
                </a:solidFill>
                <a:latin typeface="Arial"/>
                <a:cs typeface="Arial"/>
              </a:defRPr>
            </a:lvl1pPr>
          </a:lstStyle>
          <a:p>
            <a:pPr lvl="0"/>
            <a:r>
              <a:rPr lang="en-US" sz="2000" dirty="0" smtClean="0">
                <a:latin typeface="Arial"/>
                <a:cs typeface="Arial"/>
              </a:rPr>
              <a:t>Click to edit subtitle.</a:t>
            </a:r>
            <a:endParaRPr lang="en-US" dirty="0"/>
          </a:p>
        </p:txBody>
      </p:sp>
    </p:spTree>
    <p:extLst>
      <p:ext uri="{BB962C8B-B14F-4D97-AF65-F5344CB8AC3E}">
        <p14:creationId xmlns:p14="http://schemas.microsoft.com/office/powerpoint/2010/main" val="386724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3132138"/>
            <a:ext cx="8229600" cy="584776"/>
          </a:xfrm>
          <a:prstGeom prst="rect">
            <a:avLst/>
          </a:prstGeom>
        </p:spPr>
        <p:txBody>
          <a:bodyPr vert="horz">
            <a:spAutoFit/>
          </a:bodyPr>
          <a:lstStyle>
            <a:lvl1pPr algn="l">
              <a:defRPr sz="3200" b="1" cap="all" spc="-60">
                <a:solidFill>
                  <a:schemeClr val="bg1">
                    <a:lumMod val="95000"/>
                  </a:schemeClr>
                </a:solidFill>
                <a:latin typeface="Arial"/>
                <a:cs typeface="Arial"/>
              </a:defRPr>
            </a:lvl1pPr>
          </a:lstStyle>
          <a:p>
            <a:r>
              <a:rPr lang="en-US" dirty="0" smtClean="0"/>
              <a:t>CLICK TO EDIT MASTER TITLE STYLE</a:t>
            </a:r>
            <a:endParaRPr lang="en-US" dirty="0"/>
          </a:p>
        </p:txBody>
      </p:sp>
      <p:sp>
        <p:nvSpPr>
          <p:cNvPr id="9" name="Content Placeholder 8"/>
          <p:cNvSpPr>
            <a:spLocks noGrp="1"/>
          </p:cNvSpPr>
          <p:nvPr>
            <p:ph sz="quarter" idx="10" hasCustomPrompt="1"/>
          </p:nvPr>
        </p:nvSpPr>
        <p:spPr>
          <a:xfrm>
            <a:off x="457200" y="3683000"/>
            <a:ext cx="5422900" cy="400110"/>
          </a:xfrm>
          <a:prstGeom prst="rect">
            <a:avLst/>
          </a:prstGeom>
        </p:spPr>
        <p:txBody>
          <a:bodyPr vert="horz">
            <a:spAutoFit/>
          </a:bodyPr>
          <a:lstStyle>
            <a:lvl1pPr marL="0" indent="0">
              <a:buNone/>
              <a:defRPr sz="2000" baseline="0">
                <a:solidFill>
                  <a:srgbClr val="58A9C7"/>
                </a:solidFill>
                <a:latin typeface="Arial"/>
                <a:cs typeface="Arial"/>
              </a:defRPr>
            </a:lvl1pPr>
          </a:lstStyle>
          <a:p>
            <a:pPr lvl="0"/>
            <a:r>
              <a:rPr lang="en-US" sz="2000" dirty="0" smtClean="0">
                <a:latin typeface="Arial"/>
                <a:cs typeface="Arial"/>
              </a:rPr>
              <a:t>Click to edit subtitle.</a:t>
            </a:r>
            <a:endParaRPr lang="en-US" dirty="0"/>
          </a:p>
        </p:txBody>
      </p:sp>
    </p:spTree>
    <p:extLst>
      <p:ext uri="{BB962C8B-B14F-4D97-AF65-F5344CB8AC3E}">
        <p14:creationId xmlns:p14="http://schemas.microsoft.com/office/powerpoint/2010/main" val="317962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546100" y="4841101"/>
            <a:ext cx="3454400" cy="276999"/>
          </a:xfrm>
          <a:prstGeom prst="rect">
            <a:avLst/>
          </a:prstGeom>
        </p:spPr>
        <p:txBody>
          <a:bodyPr vert="horz" wrap="square">
            <a:spAutoFit/>
          </a:bodyPr>
          <a:lstStyle>
            <a:lvl1pPr marL="0" indent="0">
              <a:buNone/>
              <a:defRPr sz="1200" b="1" i="0" cap="all">
                <a:solidFill>
                  <a:srgbClr val="D02124"/>
                </a:solidFill>
                <a:latin typeface="Arial"/>
                <a:cs typeface="Arial"/>
              </a:defRPr>
            </a:lvl1pPr>
          </a:lstStyle>
          <a:p>
            <a:pPr lvl="0"/>
            <a:r>
              <a:rPr lang="en-US" dirty="0" smtClean="0"/>
              <a:t>FACILITY NAME</a:t>
            </a:r>
            <a:endParaRPr lang="en-US" dirty="0"/>
          </a:p>
        </p:txBody>
      </p:sp>
      <p:sp>
        <p:nvSpPr>
          <p:cNvPr id="9" name="Content Placeholder 7"/>
          <p:cNvSpPr>
            <a:spLocks noGrp="1"/>
          </p:cNvSpPr>
          <p:nvPr>
            <p:ph sz="quarter" idx="11" hasCustomPrompt="1"/>
          </p:nvPr>
        </p:nvSpPr>
        <p:spPr>
          <a:xfrm>
            <a:off x="546100" y="5118100"/>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Address Line 1</a:t>
            </a:r>
            <a:endParaRPr lang="en-US" dirty="0"/>
          </a:p>
        </p:txBody>
      </p:sp>
      <p:sp>
        <p:nvSpPr>
          <p:cNvPr id="10" name="Content Placeholder 7"/>
          <p:cNvSpPr>
            <a:spLocks noGrp="1"/>
          </p:cNvSpPr>
          <p:nvPr>
            <p:ph sz="quarter" idx="12" hasCustomPrompt="1"/>
          </p:nvPr>
        </p:nvSpPr>
        <p:spPr>
          <a:xfrm>
            <a:off x="546100" y="5367298"/>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Address Line 2</a:t>
            </a:r>
            <a:endParaRPr lang="en-US" dirty="0"/>
          </a:p>
        </p:txBody>
      </p:sp>
      <p:sp>
        <p:nvSpPr>
          <p:cNvPr id="11" name="Content Placeholder 7"/>
          <p:cNvSpPr>
            <a:spLocks noGrp="1"/>
          </p:cNvSpPr>
          <p:nvPr>
            <p:ph sz="quarter" idx="13" hasCustomPrompt="1"/>
          </p:nvPr>
        </p:nvSpPr>
        <p:spPr>
          <a:xfrm>
            <a:off x="546100" y="5618897"/>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Address Line 3</a:t>
            </a:r>
            <a:endParaRPr lang="en-US" dirty="0"/>
          </a:p>
        </p:txBody>
      </p:sp>
      <p:sp>
        <p:nvSpPr>
          <p:cNvPr id="12" name="Content Placeholder 7"/>
          <p:cNvSpPr>
            <a:spLocks noGrp="1"/>
          </p:cNvSpPr>
          <p:nvPr>
            <p:ph sz="quarter" idx="14" hasCustomPrompt="1"/>
          </p:nvPr>
        </p:nvSpPr>
        <p:spPr>
          <a:xfrm>
            <a:off x="546100" y="5883196"/>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Telephone</a:t>
            </a:r>
            <a:endParaRPr lang="en-US" dirty="0"/>
          </a:p>
        </p:txBody>
      </p:sp>
      <p:sp>
        <p:nvSpPr>
          <p:cNvPr id="13" name="Content Placeholder 7"/>
          <p:cNvSpPr>
            <a:spLocks noGrp="1"/>
          </p:cNvSpPr>
          <p:nvPr>
            <p:ph sz="quarter" idx="15" hasCustomPrompt="1"/>
          </p:nvPr>
        </p:nvSpPr>
        <p:spPr>
          <a:xfrm>
            <a:off x="546100" y="6147495"/>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Fax</a:t>
            </a:r>
            <a:endParaRPr lang="en-US" dirty="0"/>
          </a:p>
        </p:txBody>
      </p:sp>
    </p:spTree>
    <p:extLst>
      <p:ext uri="{BB962C8B-B14F-4D97-AF65-F5344CB8AC3E}">
        <p14:creationId xmlns:p14="http://schemas.microsoft.com/office/powerpoint/2010/main" val="362780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546100" y="4841101"/>
            <a:ext cx="3454400" cy="276999"/>
          </a:xfrm>
          <a:prstGeom prst="rect">
            <a:avLst/>
          </a:prstGeom>
        </p:spPr>
        <p:txBody>
          <a:bodyPr vert="horz" wrap="square">
            <a:spAutoFit/>
          </a:bodyPr>
          <a:lstStyle>
            <a:lvl1pPr marL="0" indent="0">
              <a:buNone/>
              <a:defRPr sz="1200" b="1" i="0" cap="all">
                <a:solidFill>
                  <a:srgbClr val="D02124"/>
                </a:solidFill>
                <a:latin typeface="Arial"/>
                <a:cs typeface="Arial"/>
              </a:defRPr>
            </a:lvl1pPr>
          </a:lstStyle>
          <a:p>
            <a:pPr lvl="0"/>
            <a:r>
              <a:rPr lang="en-US" smtClean="0"/>
              <a:t>Click to edit Master text styles</a:t>
            </a:r>
          </a:p>
        </p:txBody>
      </p:sp>
      <p:sp>
        <p:nvSpPr>
          <p:cNvPr id="9" name="Content Placeholder 7"/>
          <p:cNvSpPr>
            <a:spLocks noGrp="1"/>
          </p:cNvSpPr>
          <p:nvPr>
            <p:ph sz="quarter" idx="11"/>
          </p:nvPr>
        </p:nvSpPr>
        <p:spPr>
          <a:xfrm>
            <a:off x="546100" y="5118100"/>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0" name="Content Placeholder 7"/>
          <p:cNvSpPr>
            <a:spLocks noGrp="1"/>
          </p:cNvSpPr>
          <p:nvPr>
            <p:ph sz="quarter" idx="12"/>
          </p:nvPr>
        </p:nvSpPr>
        <p:spPr>
          <a:xfrm>
            <a:off x="546100" y="5367298"/>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1" name="Content Placeholder 7"/>
          <p:cNvSpPr>
            <a:spLocks noGrp="1"/>
          </p:cNvSpPr>
          <p:nvPr>
            <p:ph sz="quarter" idx="13"/>
          </p:nvPr>
        </p:nvSpPr>
        <p:spPr>
          <a:xfrm>
            <a:off x="546100" y="5618897"/>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2" name="Content Placeholder 7"/>
          <p:cNvSpPr>
            <a:spLocks noGrp="1"/>
          </p:cNvSpPr>
          <p:nvPr>
            <p:ph sz="quarter" idx="14"/>
          </p:nvPr>
        </p:nvSpPr>
        <p:spPr>
          <a:xfrm>
            <a:off x="546100" y="5883196"/>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3" name="Content Placeholder 7"/>
          <p:cNvSpPr>
            <a:spLocks noGrp="1"/>
          </p:cNvSpPr>
          <p:nvPr>
            <p:ph sz="quarter" idx="15"/>
          </p:nvPr>
        </p:nvSpPr>
        <p:spPr>
          <a:xfrm>
            <a:off x="546100" y="6147495"/>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35726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2" name="Content Placeholder 11"/>
          <p:cNvSpPr>
            <a:spLocks noGrp="1"/>
          </p:cNvSpPr>
          <p:nvPr>
            <p:ph sz="quarter" idx="13"/>
          </p:nvPr>
        </p:nvSpPr>
        <p:spPr>
          <a:xfrm>
            <a:off x="457200" y="2665918"/>
            <a:ext cx="78994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hasCustomPrompt="1"/>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Tree>
    <p:extLst>
      <p:ext uri="{BB962C8B-B14F-4D97-AF65-F5344CB8AC3E}">
        <p14:creationId xmlns:p14="http://schemas.microsoft.com/office/powerpoint/2010/main" val="1334305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 Col Bod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3" name="Content Placeholder 11"/>
          <p:cNvSpPr>
            <a:spLocks noGrp="1"/>
          </p:cNvSpPr>
          <p:nvPr>
            <p:ph sz="quarter" idx="14" hasCustomPrompt="1"/>
          </p:nvPr>
        </p:nvSpPr>
        <p:spPr>
          <a:xfrm>
            <a:off x="457200" y="892729"/>
            <a:ext cx="8229600" cy="338554"/>
          </a:xfrm>
        </p:spPr>
        <p:txBody>
          <a:bodyPr wrap="square">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
        <p:nvSpPr>
          <p:cNvPr id="3" name="Text Placeholder 2"/>
          <p:cNvSpPr>
            <a:spLocks noGrp="1"/>
          </p:cNvSpPr>
          <p:nvPr>
            <p:ph type="body" sz="quarter" idx="15" hasCustomPrompt="1"/>
          </p:nvPr>
        </p:nvSpPr>
        <p:spPr>
          <a:xfrm>
            <a:off x="457200" y="2096819"/>
            <a:ext cx="8229600" cy="1323439"/>
          </a:xfrm>
        </p:spPr>
        <p:txBody>
          <a:bodyPr wrap="square">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aliquam</a:t>
            </a:r>
            <a:r>
              <a:rPr lang="en-US" dirty="0" smtClean="0"/>
              <a:t> </a:t>
            </a:r>
            <a:r>
              <a:rPr lang="en-US" dirty="0" err="1" smtClean="0"/>
              <a:t>consectetur</a:t>
            </a:r>
            <a:r>
              <a:rPr lang="en-US" dirty="0" smtClean="0"/>
              <a:t> dolor, et </a:t>
            </a:r>
            <a:r>
              <a:rPr lang="en-US" dirty="0" err="1" smtClean="0"/>
              <a:t>dapibus</a:t>
            </a:r>
            <a:r>
              <a:rPr lang="en-US" dirty="0" smtClean="0"/>
              <a:t> dui </a:t>
            </a:r>
            <a:r>
              <a:rPr lang="en-US" dirty="0" err="1" smtClean="0"/>
              <a:t>sagittis</a:t>
            </a:r>
            <a:r>
              <a:rPr lang="en-US" dirty="0" smtClean="0"/>
              <a:t> et. Maecenas </a:t>
            </a:r>
            <a:r>
              <a:rPr lang="en-US" dirty="0" err="1" smtClean="0"/>
              <a:t>mollis</a:t>
            </a:r>
            <a:r>
              <a:rPr lang="en-US" dirty="0" smtClean="0"/>
              <a:t> </a:t>
            </a:r>
            <a:r>
              <a:rPr lang="en-US" dirty="0" err="1" smtClean="0"/>
              <a:t>elit</a:t>
            </a:r>
            <a:r>
              <a:rPr lang="en-US" dirty="0" smtClean="0"/>
              <a:t> </a:t>
            </a:r>
            <a:r>
              <a:rPr lang="en-US" dirty="0" err="1" smtClean="0"/>
              <a:t>condimentum</a:t>
            </a:r>
            <a:r>
              <a:rPr lang="en-US" dirty="0" smtClean="0"/>
              <a:t> </a:t>
            </a:r>
            <a:r>
              <a:rPr lang="en-US" dirty="0" err="1" smtClean="0"/>
              <a:t>eros</a:t>
            </a:r>
            <a:r>
              <a:rPr lang="en-US" dirty="0" smtClean="0"/>
              <a:t> </a:t>
            </a:r>
            <a:r>
              <a:rPr lang="en-US" dirty="0" err="1" smtClean="0"/>
              <a:t>consectetur</a:t>
            </a:r>
            <a:r>
              <a:rPr lang="en-US" dirty="0" smtClean="0"/>
              <a:t> </a:t>
            </a:r>
            <a:r>
              <a:rPr lang="en-US" dirty="0" err="1" smtClean="0"/>
              <a:t>egestas</a:t>
            </a:r>
            <a:r>
              <a:rPr lang="en-US" dirty="0" smtClean="0"/>
              <a:t>. </a:t>
            </a:r>
            <a:r>
              <a:rPr lang="en-US" dirty="0" err="1" smtClean="0"/>
              <a:t>Fusce</a:t>
            </a:r>
            <a:r>
              <a:rPr lang="en-US" dirty="0" smtClean="0"/>
              <a:t> id nisi </a:t>
            </a:r>
            <a:r>
              <a:rPr lang="en-US" dirty="0" err="1" smtClean="0"/>
              <a:t>quis</a:t>
            </a:r>
            <a:r>
              <a:rPr lang="en-US" dirty="0" smtClean="0"/>
              <a:t> nisi </a:t>
            </a:r>
            <a:r>
              <a:rPr lang="en-US" dirty="0" err="1" smtClean="0"/>
              <a:t>scelerisque</a:t>
            </a:r>
            <a:r>
              <a:rPr lang="en-US" dirty="0" smtClean="0"/>
              <a:t> </a:t>
            </a:r>
            <a:r>
              <a:rPr lang="en-US" dirty="0" err="1" smtClean="0"/>
              <a:t>condimentum</a:t>
            </a:r>
            <a:r>
              <a:rPr lang="en-US" dirty="0" smtClean="0"/>
              <a:t> </a:t>
            </a:r>
            <a:r>
              <a:rPr lang="en-US" dirty="0" err="1" smtClean="0"/>
              <a:t>nec</a:t>
            </a:r>
            <a:r>
              <a:rPr lang="en-US" dirty="0" smtClean="0"/>
              <a:t> ac </a:t>
            </a:r>
            <a:r>
              <a:rPr lang="en-US" dirty="0" err="1" smtClean="0"/>
              <a:t>risus</a:t>
            </a:r>
            <a:r>
              <a:rPr lang="en-US" dirty="0" smtClean="0"/>
              <a:t>. </a:t>
            </a:r>
          </a:p>
        </p:txBody>
      </p:sp>
      <p:sp>
        <p:nvSpPr>
          <p:cNvPr id="8" name="Text Placeholder 7"/>
          <p:cNvSpPr>
            <a:spLocks noGrp="1"/>
          </p:cNvSpPr>
          <p:nvPr>
            <p:ph type="body" sz="quarter" idx="16" hasCustomPrompt="1"/>
          </p:nvPr>
        </p:nvSpPr>
        <p:spPr>
          <a:xfrm>
            <a:off x="457200" y="1715819"/>
            <a:ext cx="8229600" cy="369332"/>
          </a:xfrm>
        </p:spPr>
        <p:txBody>
          <a:bodyPr wrap="square">
            <a:spAutoFit/>
          </a:bodyPr>
          <a:lstStyle>
            <a:lvl1pPr marL="0" indent="0">
              <a:buNone/>
              <a:defRPr sz="1800" b="1" baseline="0">
                <a:solidFill>
                  <a:srgbClr val="004B69"/>
                </a:solidFill>
              </a:defRPr>
            </a:lvl1pPr>
          </a:lstStyle>
          <a:p>
            <a:pPr lvl="0"/>
            <a:r>
              <a:rPr lang="en-US" dirty="0" smtClean="0"/>
              <a:t>THIS IS BODY SUBHEAD</a:t>
            </a:r>
            <a:endParaRPr lang="en-US" dirty="0"/>
          </a:p>
        </p:txBody>
      </p:sp>
      <p:sp>
        <p:nvSpPr>
          <p:cNvPr id="16" name="Text Placeholder 2"/>
          <p:cNvSpPr>
            <a:spLocks noGrp="1"/>
          </p:cNvSpPr>
          <p:nvPr>
            <p:ph type="body" sz="quarter" idx="17" hasCustomPrompt="1"/>
          </p:nvPr>
        </p:nvSpPr>
        <p:spPr>
          <a:xfrm>
            <a:off x="457200" y="4255819"/>
            <a:ext cx="8229600" cy="1323439"/>
          </a:xfrm>
        </p:spPr>
        <p:txBody>
          <a:bodyPr wrap="square">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aliquam</a:t>
            </a:r>
            <a:r>
              <a:rPr lang="en-US" dirty="0" smtClean="0"/>
              <a:t> </a:t>
            </a:r>
            <a:r>
              <a:rPr lang="en-US" dirty="0" err="1" smtClean="0"/>
              <a:t>consectetur</a:t>
            </a:r>
            <a:r>
              <a:rPr lang="en-US" dirty="0" smtClean="0"/>
              <a:t> dolor, et </a:t>
            </a:r>
            <a:r>
              <a:rPr lang="en-US" dirty="0" err="1" smtClean="0"/>
              <a:t>dapibus</a:t>
            </a:r>
            <a:r>
              <a:rPr lang="en-US" dirty="0" smtClean="0"/>
              <a:t> dui </a:t>
            </a:r>
            <a:r>
              <a:rPr lang="en-US" dirty="0" err="1" smtClean="0"/>
              <a:t>sagittis</a:t>
            </a:r>
            <a:r>
              <a:rPr lang="en-US" dirty="0" smtClean="0"/>
              <a:t> et. Maecenas </a:t>
            </a:r>
            <a:r>
              <a:rPr lang="en-US" dirty="0" err="1" smtClean="0"/>
              <a:t>mollis</a:t>
            </a:r>
            <a:r>
              <a:rPr lang="en-US" dirty="0" smtClean="0"/>
              <a:t> </a:t>
            </a:r>
            <a:r>
              <a:rPr lang="en-US" dirty="0" err="1" smtClean="0"/>
              <a:t>elit</a:t>
            </a:r>
            <a:r>
              <a:rPr lang="en-US" dirty="0" smtClean="0"/>
              <a:t> </a:t>
            </a:r>
            <a:r>
              <a:rPr lang="en-US" dirty="0" err="1" smtClean="0"/>
              <a:t>condimentum</a:t>
            </a:r>
            <a:r>
              <a:rPr lang="en-US" dirty="0" smtClean="0"/>
              <a:t> </a:t>
            </a:r>
            <a:r>
              <a:rPr lang="en-US" dirty="0" err="1" smtClean="0"/>
              <a:t>eros</a:t>
            </a:r>
            <a:r>
              <a:rPr lang="en-US" dirty="0" smtClean="0"/>
              <a:t> </a:t>
            </a:r>
            <a:r>
              <a:rPr lang="en-US" dirty="0" err="1" smtClean="0"/>
              <a:t>consectetur</a:t>
            </a:r>
            <a:r>
              <a:rPr lang="en-US" dirty="0" smtClean="0"/>
              <a:t> </a:t>
            </a:r>
            <a:r>
              <a:rPr lang="en-US" dirty="0" err="1" smtClean="0"/>
              <a:t>egestas</a:t>
            </a:r>
            <a:r>
              <a:rPr lang="en-US" dirty="0" smtClean="0"/>
              <a:t>. </a:t>
            </a:r>
            <a:r>
              <a:rPr lang="en-US" dirty="0" err="1" smtClean="0"/>
              <a:t>Fusce</a:t>
            </a:r>
            <a:r>
              <a:rPr lang="en-US" dirty="0" smtClean="0"/>
              <a:t> id nisi </a:t>
            </a:r>
            <a:r>
              <a:rPr lang="en-US" dirty="0" err="1" smtClean="0"/>
              <a:t>quis</a:t>
            </a:r>
            <a:r>
              <a:rPr lang="en-US" dirty="0" smtClean="0"/>
              <a:t> nisi </a:t>
            </a:r>
            <a:r>
              <a:rPr lang="en-US" dirty="0" err="1" smtClean="0"/>
              <a:t>scelerisque</a:t>
            </a:r>
            <a:r>
              <a:rPr lang="en-US" dirty="0" smtClean="0"/>
              <a:t> </a:t>
            </a:r>
            <a:r>
              <a:rPr lang="en-US" dirty="0" err="1" smtClean="0"/>
              <a:t>condimentum</a:t>
            </a:r>
            <a:r>
              <a:rPr lang="en-US" dirty="0" smtClean="0"/>
              <a:t> </a:t>
            </a:r>
            <a:r>
              <a:rPr lang="en-US" dirty="0" err="1" smtClean="0"/>
              <a:t>nec</a:t>
            </a:r>
            <a:r>
              <a:rPr lang="en-US" dirty="0" smtClean="0"/>
              <a:t> ac </a:t>
            </a:r>
            <a:r>
              <a:rPr lang="en-US" dirty="0" err="1" smtClean="0"/>
              <a:t>risus</a:t>
            </a:r>
            <a:r>
              <a:rPr lang="en-US" dirty="0" smtClean="0"/>
              <a:t>. </a:t>
            </a:r>
          </a:p>
        </p:txBody>
      </p:sp>
      <p:sp>
        <p:nvSpPr>
          <p:cNvPr id="17" name="Text Placeholder 7"/>
          <p:cNvSpPr>
            <a:spLocks noGrp="1"/>
          </p:cNvSpPr>
          <p:nvPr>
            <p:ph type="body" sz="quarter" idx="18" hasCustomPrompt="1"/>
          </p:nvPr>
        </p:nvSpPr>
        <p:spPr>
          <a:xfrm>
            <a:off x="457200" y="3874819"/>
            <a:ext cx="8229600" cy="369332"/>
          </a:xfrm>
        </p:spPr>
        <p:txBody>
          <a:bodyPr wrap="square">
            <a:spAutoFit/>
          </a:bodyPr>
          <a:lstStyle>
            <a:lvl1pPr marL="0" indent="0">
              <a:buNone/>
              <a:defRPr sz="1800" b="1" baseline="0">
                <a:solidFill>
                  <a:srgbClr val="D02124"/>
                </a:solidFill>
              </a:defRPr>
            </a:lvl1pPr>
          </a:lstStyle>
          <a:p>
            <a:pPr lvl="0"/>
            <a:r>
              <a:rPr lang="en-US" dirty="0" smtClean="0"/>
              <a:t>THIS IS BODY SUBHEAD</a:t>
            </a:r>
            <a:endParaRPr lang="en-US" dirty="0"/>
          </a:p>
        </p:txBody>
      </p:sp>
    </p:spTree>
    <p:extLst>
      <p:ext uri="{BB962C8B-B14F-4D97-AF65-F5344CB8AC3E}">
        <p14:creationId xmlns:p14="http://schemas.microsoft.com/office/powerpoint/2010/main" val="2235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9283"/>
            <a:ext cx="8229600" cy="52322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07720"/>
            <a:ext cx="8229600" cy="12422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994650" y="6626225"/>
            <a:ext cx="1038225" cy="184150"/>
          </a:xfrm>
          <a:prstGeom prst="rect">
            <a:avLst/>
          </a:prstGeom>
        </p:spPr>
        <p:txBody>
          <a:bodyPr/>
          <a:lstStyle>
            <a:lvl1pPr>
              <a:defRPr/>
            </a:lvl1pPr>
          </a:lstStyle>
          <a:p>
            <a:pPr algn="r" rtl="0" fontAlgn="base">
              <a:spcBef>
                <a:spcPct val="50000"/>
              </a:spcBef>
              <a:spcAft>
                <a:spcPct val="0"/>
              </a:spcAft>
            </a:pPr>
            <a:fld id="{163C4D2A-4E9C-49FC-BA6E-5331752EB3C7}" type="slidenum">
              <a:rPr lang="en-US" sz="600" b="1" kern="1200">
                <a:solidFill>
                  <a:srgbClr val="000000"/>
                </a:solidFill>
                <a:latin typeface="Arial" charset="0"/>
                <a:ea typeface="+mn-ea"/>
                <a:cs typeface="Arial" charset="0"/>
              </a:rPr>
              <a:pPr algn="r" rtl="0" fontAlgn="base">
                <a:spcBef>
                  <a:spcPct val="50000"/>
                </a:spcBef>
                <a:spcAft>
                  <a:spcPct val="0"/>
                </a:spcAft>
              </a:pPr>
              <a:t>‹#›</a:t>
            </a:fld>
            <a:endParaRPr lang="en-US" sz="600" b="1" kern="1200">
              <a:solidFill>
                <a:srgbClr val="000000"/>
              </a:solidFill>
              <a:latin typeface="Arial" charset="0"/>
              <a:ea typeface="+mn-ea"/>
              <a:cs typeface="Arial" charset="0"/>
            </a:endParaRPr>
          </a:p>
        </p:txBody>
      </p:sp>
    </p:spTree>
    <p:extLst>
      <p:ext uri="{BB962C8B-B14F-4D97-AF65-F5344CB8AC3E}">
        <p14:creationId xmlns:p14="http://schemas.microsoft.com/office/powerpoint/2010/main" val="243334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2 Col">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2" name="Content Placeholder 11"/>
          <p:cNvSpPr>
            <a:spLocks noGrp="1"/>
          </p:cNvSpPr>
          <p:nvPr>
            <p:ph sz="quarter" idx="13"/>
          </p:nvPr>
        </p:nvSpPr>
        <p:spPr>
          <a:xfrm>
            <a:off x="457200" y="2665918"/>
            <a:ext cx="39243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11"/>
          <p:cNvSpPr>
            <a:spLocks noGrp="1"/>
          </p:cNvSpPr>
          <p:nvPr>
            <p:ph sz="quarter" idx="14"/>
          </p:nvPr>
        </p:nvSpPr>
        <p:spPr>
          <a:xfrm>
            <a:off x="4754880" y="2665918"/>
            <a:ext cx="393192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10"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11" name="Content Placeholder 11"/>
          <p:cNvSpPr>
            <a:spLocks noGrp="1"/>
          </p:cNvSpPr>
          <p:nvPr>
            <p:ph sz="quarter" idx="15" hasCustomPrompt="1"/>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Tree>
    <p:extLst>
      <p:ext uri="{BB962C8B-B14F-4D97-AF65-F5344CB8AC3E}">
        <p14:creationId xmlns:p14="http://schemas.microsoft.com/office/powerpoint/2010/main" val="271774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994650" y="6626225"/>
            <a:ext cx="1038225" cy="184150"/>
          </a:xfrm>
          <a:prstGeom prst="rect">
            <a:avLst/>
          </a:prstGeom>
        </p:spPr>
        <p:txBody>
          <a:bodyPr/>
          <a:lstStyle>
            <a:lvl1pPr>
              <a:defRPr/>
            </a:lvl1pPr>
          </a:lstStyle>
          <a:p>
            <a:pPr algn="r" fontAlgn="base">
              <a:spcBef>
                <a:spcPct val="50000"/>
              </a:spcBef>
              <a:spcAft>
                <a:spcPct val="0"/>
              </a:spcAft>
            </a:pPr>
            <a:fld id="{163C4D2A-4E9C-49FC-BA6E-5331752EB3C7}" type="slidenum">
              <a:rPr lang="en-US" sz="600" b="1">
                <a:solidFill>
                  <a:srgbClr val="000000"/>
                </a:solidFill>
                <a:cs typeface="Arial" charset="0"/>
              </a:rPr>
              <a:pPr algn="r" fontAlgn="base">
                <a:spcBef>
                  <a:spcPct val="50000"/>
                </a:spcBef>
                <a:spcAft>
                  <a:spcPct val="0"/>
                </a:spcAft>
              </a:pPr>
              <a:t>‹#›</a:t>
            </a:fld>
            <a:endParaRPr lang="en-US" sz="600" b="1">
              <a:solidFill>
                <a:srgbClr val="000000"/>
              </a:solidFill>
              <a:cs typeface="Arial" charset="0"/>
            </a:endParaRPr>
          </a:p>
        </p:txBody>
      </p:sp>
    </p:spTree>
    <p:extLst>
      <p:ext uri="{BB962C8B-B14F-4D97-AF65-F5344CB8AC3E}">
        <p14:creationId xmlns:p14="http://schemas.microsoft.com/office/powerpoint/2010/main" val="4248894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994650" y="6626225"/>
            <a:ext cx="1038225" cy="184150"/>
          </a:xfrm>
          <a:prstGeom prst="rect">
            <a:avLst/>
          </a:prstGeom>
        </p:spPr>
        <p:txBody>
          <a:bodyPr/>
          <a:lstStyle>
            <a:lvl1pPr>
              <a:defRPr/>
            </a:lvl1pPr>
          </a:lstStyle>
          <a:p>
            <a:pPr algn="r" fontAlgn="base">
              <a:spcBef>
                <a:spcPct val="50000"/>
              </a:spcBef>
              <a:spcAft>
                <a:spcPct val="0"/>
              </a:spcAft>
            </a:pPr>
            <a:fld id="{98E2CB47-D894-4F7F-B85C-81BC04F5BA8A}" type="slidenum">
              <a:rPr lang="en-US" sz="600" b="1">
                <a:solidFill>
                  <a:srgbClr val="000000"/>
                </a:solidFill>
                <a:cs typeface="Arial" charset="0"/>
              </a:rPr>
              <a:pPr algn="r" fontAlgn="base">
                <a:spcBef>
                  <a:spcPct val="50000"/>
                </a:spcBef>
                <a:spcAft>
                  <a:spcPct val="0"/>
                </a:spcAft>
              </a:pPr>
              <a:t>‹#›</a:t>
            </a:fld>
            <a:endParaRPr lang="en-US" sz="600" b="1">
              <a:solidFill>
                <a:srgbClr val="000000"/>
              </a:solidFill>
              <a:cs typeface="Arial" charset="0"/>
            </a:endParaRPr>
          </a:p>
        </p:txBody>
      </p:sp>
    </p:spTree>
    <p:extLst>
      <p:ext uri="{BB962C8B-B14F-4D97-AF65-F5344CB8AC3E}">
        <p14:creationId xmlns:p14="http://schemas.microsoft.com/office/powerpoint/2010/main" val="87966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489" y="363539"/>
            <a:ext cx="8122626" cy="219136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2652713" y="6700838"/>
            <a:ext cx="5421312" cy="103187"/>
          </a:xfrm>
          <a:prstGeom prst="rect">
            <a:avLst/>
          </a:prstGeom>
        </p:spPr>
        <p:txBody>
          <a:bodyPr/>
          <a:lstStyle>
            <a:lvl1pPr defTabSz="457200" fontAlgn="auto">
              <a:spcBef>
                <a:spcPts val="0"/>
              </a:spcBef>
              <a:spcAft>
                <a:spcPts val="0"/>
              </a:spcAft>
              <a:defRPr>
                <a:solidFill>
                  <a:srgbClr val="1E1E23"/>
                </a:solidFill>
                <a:latin typeface="Calibri"/>
                <a:cs typeface="+mn-cs"/>
              </a:defRPr>
            </a:lvl1pPr>
          </a:lstStyle>
          <a:p>
            <a:pPr>
              <a:defRPr/>
            </a:pPr>
            <a:r>
              <a:rPr lang="fr-FR"/>
              <a:t>Communications Department- IS</a:t>
            </a:r>
          </a:p>
        </p:txBody>
      </p:sp>
    </p:spTree>
    <p:extLst>
      <p:ext uri="{BB962C8B-B14F-4D97-AF65-F5344CB8AC3E}">
        <p14:creationId xmlns:p14="http://schemas.microsoft.com/office/powerpoint/2010/main" val="2399616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1 Col">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434091"/>
            <a:ext cx="8229600" cy="523220"/>
          </a:xfrm>
          <a:prstGeom prst="rect">
            <a:avLst/>
          </a:prstGeom>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3"/>
          </p:nvPr>
        </p:nvSpPr>
        <p:spPr>
          <a:xfrm>
            <a:off x="457200" y="2665918"/>
            <a:ext cx="78994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mtClean="0"/>
              <a:t>Click to edit Master text styles</a:t>
            </a:r>
          </a:p>
        </p:txBody>
      </p:sp>
      <p:sp>
        <p:nvSpPr>
          <p:cNvPr id="5" name="Footer Placeholder 4"/>
          <p:cNvSpPr>
            <a:spLocks noGrp="1"/>
          </p:cNvSpPr>
          <p:nvPr>
            <p:ph type="ftr" sz="quarter" idx="15"/>
          </p:nvPr>
        </p:nvSpPr>
        <p:spPr>
          <a:xfrm>
            <a:off x="5892800" y="6505575"/>
            <a:ext cx="2895600" cy="246063"/>
          </a:xfrm>
          <a:prstGeom prst="rect">
            <a:avLst/>
          </a:prstGeom>
        </p:spPr>
        <p:txBody>
          <a:bodyPr/>
          <a:lstStyle>
            <a:lvl1pPr algn="r" fontAlgn="auto">
              <a:spcBef>
                <a:spcPts val="0"/>
              </a:spcBef>
              <a:spcAft>
                <a:spcPts val="0"/>
              </a:spcAft>
              <a:defRPr sz="1200" b="1">
                <a:solidFill>
                  <a:srgbClr val="FFFFFF"/>
                </a:solidFill>
                <a:latin typeface="+mn-lt"/>
                <a:cs typeface="+mn-cs"/>
              </a:defRPr>
            </a:lvl1pPr>
          </a:lstStyle>
          <a:p>
            <a:pPr>
              <a:defRPr/>
            </a:pPr>
            <a:r>
              <a:rPr lang="en-US"/>
              <a:t>PRESENTATION TITLE</a:t>
            </a:r>
          </a:p>
        </p:txBody>
      </p:sp>
      <p:sp>
        <p:nvSpPr>
          <p:cNvPr id="6" name="Slide Number Placeholder 5"/>
          <p:cNvSpPr>
            <a:spLocks noGrp="1"/>
          </p:cNvSpPr>
          <p:nvPr>
            <p:ph type="sldNum" sz="quarter" idx="16"/>
          </p:nvPr>
        </p:nvSpPr>
        <p:spPr>
          <a:xfrm>
            <a:off x="8686800" y="6505575"/>
            <a:ext cx="373063" cy="246063"/>
          </a:xfrm>
          <a:prstGeom prst="rect">
            <a:avLst/>
          </a:prstGeom>
        </p:spPr>
        <p:txBody>
          <a:bodyPr/>
          <a:lstStyle>
            <a:lvl1pPr fontAlgn="auto">
              <a:spcBef>
                <a:spcPts val="0"/>
              </a:spcBef>
              <a:spcAft>
                <a:spcPts val="0"/>
              </a:spcAft>
              <a:defRPr sz="1200" b="1">
                <a:solidFill>
                  <a:srgbClr val="F3B329"/>
                </a:solidFill>
                <a:latin typeface="+mn-lt"/>
                <a:cs typeface="+mn-cs"/>
              </a:defRPr>
            </a:lvl1pPr>
          </a:lstStyle>
          <a:p>
            <a:pPr>
              <a:defRPr/>
            </a:pPr>
            <a:fld id="{D4E87D71-10F0-4212-BE65-66E0D159C539}" type="slidenum">
              <a:rPr lang="en-US"/>
              <a:pPr>
                <a:defRPr/>
              </a:pPr>
              <a:t>‹#›</a:t>
            </a:fld>
            <a:endParaRPr lang="en-US" dirty="0"/>
          </a:p>
        </p:txBody>
      </p:sp>
    </p:spTree>
    <p:extLst>
      <p:ext uri="{BB962C8B-B14F-4D97-AF65-F5344CB8AC3E}">
        <p14:creationId xmlns:p14="http://schemas.microsoft.com/office/powerpoint/2010/main" val="1566276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1 Col Bod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434091"/>
            <a:ext cx="8229600" cy="523220"/>
          </a:xfrm>
          <a:prstGeom prst="rect">
            <a:avLst/>
          </a:prstGeom>
        </p:spPr>
        <p:txBody>
          <a:bodyPr/>
          <a:lstStyle>
            <a:lvl1pPr>
              <a:defRPr/>
            </a:lvl1pPr>
          </a:lstStyle>
          <a:p>
            <a:r>
              <a:rPr lang="en-US" smtClean="0"/>
              <a:t>Click to edit Master title style</a:t>
            </a:r>
            <a:endParaRPr lang="en-US" dirty="0"/>
          </a:p>
        </p:txBody>
      </p:sp>
      <p:sp>
        <p:nvSpPr>
          <p:cNvPr id="13" name="Content Placeholder 11"/>
          <p:cNvSpPr>
            <a:spLocks noGrp="1"/>
          </p:cNvSpPr>
          <p:nvPr>
            <p:ph sz="quarter" idx="14"/>
          </p:nvPr>
        </p:nvSpPr>
        <p:spPr>
          <a:xfrm>
            <a:off x="457200" y="892729"/>
            <a:ext cx="82296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mtClean="0"/>
              <a:t>Click to edit Master text styles</a:t>
            </a:r>
          </a:p>
        </p:txBody>
      </p:sp>
      <p:sp>
        <p:nvSpPr>
          <p:cNvPr id="3" name="Text Placeholder 2"/>
          <p:cNvSpPr>
            <a:spLocks noGrp="1"/>
          </p:cNvSpPr>
          <p:nvPr>
            <p:ph type="body" sz="quarter" idx="15"/>
          </p:nvPr>
        </p:nvSpPr>
        <p:spPr>
          <a:xfrm>
            <a:off x="457200" y="2096819"/>
            <a:ext cx="8229600" cy="1323439"/>
          </a:xfrm>
        </p:spPr>
        <p:txBody>
          <a:bodyPr>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8" name="Text Placeholder 7"/>
          <p:cNvSpPr>
            <a:spLocks noGrp="1"/>
          </p:cNvSpPr>
          <p:nvPr>
            <p:ph type="body" sz="quarter" idx="16"/>
          </p:nvPr>
        </p:nvSpPr>
        <p:spPr>
          <a:xfrm>
            <a:off x="457200" y="1715819"/>
            <a:ext cx="8229600" cy="369332"/>
          </a:xfrm>
        </p:spPr>
        <p:txBody>
          <a:bodyPr>
            <a:spAutoFit/>
          </a:bodyPr>
          <a:lstStyle>
            <a:lvl1pPr marL="0" indent="0">
              <a:buNone/>
              <a:defRPr sz="1800" b="1" baseline="0">
                <a:solidFill>
                  <a:srgbClr val="004B69"/>
                </a:solidFill>
              </a:defRPr>
            </a:lvl1pPr>
          </a:lstStyle>
          <a:p>
            <a:pPr lvl="0"/>
            <a:r>
              <a:rPr lang="en-US" smtClean="0"/>
              <a:t>Click to edit Master text styles</a:t>
            </a:r>
          </a:p>
        </p:txBody>
      </p:sp>
      <p:sp>
        <p:nvSpPr>
          <p:cNvPr id="16" name="Text Placeholder 2"/>
          <p:cNvSpPr>
            <a:spLocks noGrp="1"/>
          </p:cNvSpPr>
          <p:nvPr>
            <p:ph type="body" sz="quarter" idx="17"/>
          </p:nvPr>
        </p:nvSpPr>
        <p:spPr>
          <a:xfrm>
            <a:off x="457200" y="4255819"/>
            <a:ext cx="8229600" cy="1323439"/>
          </a:xfrm>
        </p:spPr>
        <p:txBody>
          <a:bodyPr>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7" name="Text Placeholder 7"/>
          <p:cNvSpPr>
            <a:spLocks noGrp="1"/>
          </p:cNvSpPr>
          <p:nvPr>
            <p:ph type="body" sz="quarter" idx="18"/>
          </p:nvPr>
        </p:nvSpPr>
        <p:spPr>
          <a:xfrm>
            <a:off x="457200" y="3874819"/>
            <a:ext cx="8229600" cy="369332"/>
          </a:xfrm>
        </p:spPr>
        <p:txBody>
          <a:bodyPr>
            <a:spAutoFit/>
          </a:bodyPr>
          <a:lstStyle>
            <a:lvl1pPr marL="0" indent="0">
              <a:buNone/>
              <a:defRPr sz="1800" b="1" baseline="0">
                <a:solidFill>
                  <a:srgbClr val="D02124"/>
                </a:solidFill>
              </a:defRPr>
            </a:lvl1pPr>
          </a:lstStyle>
          <a:p>
            <a:pPr lvl="0"/>
            <a:r>
              <a:rPr lang="en-US" smtClean="0"/>
              <a:t>Click to edit Master text styles</a:t>
            </a:r>
          </a:p>
        </p:txBody>
      </p:sp>
      <p:sp>
        <p:nvSpPr>
          <p:cNvPr id="10" name="Footer Placeholder 4"/>
          <p:cNvSpPr>
            <a:spLocks noGrp="1"/>
          </p:cNvSpPr>
          <p:nvPr>
            <p:ph type="ftr" sz="quarter" idx="19"/>
          </p:nvPr>
        </p:nvSpPr>
        <p:spPr>
          <a:xfrm>
            <a:off x="5892800" y="6505575"/>
            <a:ext cx="2895600" cy="246063"/>
          </a:xfrm>
          <a:prstGeom prst="rect">
            <a:avLst/>
          </a:prstGeom>
        </p:spPr>
        <p:txBody>
          <a:bodyPr/>
          <a:lstStyle>
            <a:lvl1pPr algn="r" fontAlgn="auto">
              <a:spcBef>
                <a:spcPts val="0"/>
              </a:spcBef>
              <a:spcAft>
                <a:spcPts val="0"/>
              </a:spcAft>
              <a:defRPr sz="1200" b="1">
                <a:solidFill>
                  <a:srgbClr val="FFFFFF"/>
                </a:solidFill>
                <a:latin typeface="+mn-lt"/>
                <a:cs typeface="+mn-cs"/>
              </a:defRPr>
            </a:lvl1pPr>
          </a:lstStyle>
          <a:p>
            <a:pPr>
              <a:defRPr/>
            </a:pPr>
            <a:r>
              <a:rPr lang="en-US"/>
              <a:t>PRESENTATION TITLE</a:t>
            </a:r>
          </a:p>
        </p:txBody>
      </p:sp>
      <p:sp>
        <p:nvSpPr>
          <p:cNvPr id="11" name="Slide Number Placeholder 5"/>
          <p:cNvSpPr>
            <a:spLocks noGrp="1"/>
          </p:cNvSpPr>
          <p:nvPr>
            <p:ph type="sldNum" sz="quarter" idx="20"/>
          </p:nvPr>
        </p:nvSpPr>
        <p:spPr>
          <a:xfrm>
            <a:off x="8686800" y="6505575"/>
            <a:ext cx="373063" cy="246063"/>
          </a:xfrm>
          <a:prstGeom prst="rect">
            <a:avLst/>
          </a:prstGeom>
        </p:spPr>
        <p:txBody>
          <a:bodyPr/>
          <a:lstStyle>
            <a:lvl1pPr fontAlgn="auto">
              <a:spcBef>
                <a:spcPts val="0"/>
              </a:spcBef>
              <a:spcAft>
                <a:spcPts val="0"/>
              </a:spcAft>
              <a:defRPr sz="1200" b="1">
                <a:solidFill>
                  <a:srgbClr val="F3B329"/>
                </a:solidFill>
                <a:latin typeface="+mn-lt"/>
                <a:cs typeface="+mn-cs"/>
              </a:defRPr>
            </a:lvl1pPr>
          </a:lstStyle>
          <a:p>
            <a:pPr>
              <a:defRPr/>
            </a:pPr>
            <a:fld id="{03893D8E-9330-4AAE-8177-D8ADF0ECDFA3}" type="slidenum">
              <a:rPr lang="en-US"/>
              <a:pPr>
                <a:defRPr/>
              </a:pPr>
              <a:t>‹#›</a:t>
            </a:fld>
            <a:endParaRPr lang="en-US" dirty="0"/>
          </a:p>
        </p:txBody>
      </p:sp>
    </p:spTree>
    <p:extLst>
      <p:ext uri="{BB962C8B-B14F-4D97-AF65-F5344CB8AC3E}">
        <p14:creationId xmlns:p14="http://schemas.microsoft.com/office/powerpoint/2010/main" val="3903644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2 Col">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434091"/>
            <a:ext cx="8229600" cy="523220"/>
          </a:xfrm>
          <a:prstGeom prst="rect">
            <a:avLst/>
          </a:prstGeom>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3"/>
          </p:nvPr>
        </p:nvSpPr>
        <p:spPr>
          <a:xfrm>
            <a:off x="457200" y="2665918"/>
            <a:ext cx="39243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11"/>
          <p:cNvSpPr>
            <a:spLocks noGrp="1"/>
          </p:cNvSpPr>
          <p:nvPr>
            <p:ph sz="quarter" idx="14"/>
          </p:nvPr>
        </p:nvSpPr>
        <p:spPr>
          <a:xfrm>
            <a:off x="4754880" y="2665918"/>
            <a:ext cx="393192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1"/>
          <p:cNvSpPr>
            <a:spLocks noGrp="1"/>
          </p:cNvSpPr>
          <p:nvPr>
            <p:ph sz="quarter" idx="15"/>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mtClean="0"/>
              <a:t>Click to edit Master text styles</a:t>
            </a:r>
          </a:p>
        </p:txBody>
      </p:sp>
      <p:sp>
        <p:nvSpPr>
          <p:cNvPr id="6" name="Footer Placeholder 4"/>
          <p:cNvSpPr>
            <a:spLocks noGrp="1"/>
          </p:cNvSpPr>
          <p:nvPr>
            <p:ph type="ftr" sz="quarter" idx="16"/>
          </p:nvPr>
        </p:nvSpPr>
        <p:spPr>
          <a:xfrm>
            <a:off x="5892800" y="6505575"/>
            <a:ext cx="2895600" cy="246063"/>
          </a:xfrm>
          <a:prstGeom prst="rect">
            <a:avLst/>
          </a:prstGeom>
        </p:spPr>
        <p:txBody>
          <a:bodyPr/>
          <a:lstStyle>
            <a:lvl1pPr algn="r" fontAlgn="auto">
              <a:spcBef>
                <a:spcPts val="0"/>
              </a:spcBef>
              <a:spcAft>
                <a:spcPts val="0"/>
              </a:spcAft>
              <a:defRPr sz="1200" b="1">
                <a:solidFill>
                  <a:srgbClr val="FFFFFF"/>
                </a:solidFill>
                <a:latin typeface="+mn-lt"/>
                <a:cs typeface="+mn-cs"/>
              </a:defRPr>
            </a:lvl1pPr>
          </a:lstStyle>
          <a:p>
            <a:pPr>
              <a:defRPr/>
            </a:pPr>
            <a:r>
              <a:rPr lang="en-US"/>
              <a:t>PRESENTATION TITLE</a:t>
            </a:r>
          </a:p>
        </p:txBody>
      </p:sp>
      <p:sp>
        <p:nvSpPr>
          <p:cNvPr id="8" name="Slide Number Placeholder 5"/>
          <p:cNvSpPr>
            <a:spLocks noGrp="1"/>
          </p:cNvSpPr>
          <p:nvPr>
            <p:ph type="sldNum" sz="quarter" idx="17"/>
          </p:nvPr>
        </p:nvSpPr>
        <p:spPr>
          <a:xfrm>
            <a:off x="8686800" y="6505575"/>
            <a:ext cx="373063" cy="246063"/>
          </a:xfrm>
          <a:prstGeom prst="rect">
            <a:avLst/>
          </a:prstGeom>
        </p:spPr>
        <p:txBody>
          <a:bodyPr/>
          <a:lstStyle>
            <a:lvl1pPr fontAlgn="auto">
              <a:spcBef>
                <a:spcPts val="0"/>
              </a:spcBef>
              <a:spcAft>
                <a:spcPts val="0"/>
              </a:spcAft>
              <a:defRPr sz="1200" b="1">
                <a:solidFill>
                  <a:srgbClr val="F3B329"/>
                </a:solidFill>
                <a:latin typeface="+mn-lt"/>
                <a:cs typeface="+mn-cs"/>
              </a:defRPr>
            </a:lvl1pPr>
          </a:lstStyle>
          <a:p>
            <a:pPr>
              <a:defRPr/>
            </a:pPr>
            <a:fld id="{1F896C38-8409-4A53-9E93-C0D0699725E4}" type="slidenum">
              <a:rPr lang="en-US"/>
              <a:pPr>
                <a:defRPr/>
              </a:pPr>
              <a:t>‹#›</a:t>
            </a:fld>
            <a:endParaRPr lang="en-US" dirty="0"/>
          </a:p>
        </p:txBody>
      </p:sp>
    </p:spTree>
    <p:extLst>
      <p:ext uri="{BB962C8B-B14F-4D97-AF65-F5344CB8AC3E}">
        <p14:creationId xmlns:p14="http://schemas.microsoft.com/office/powerpoint/2010/main" val="3308968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9283"/>
            <a:ext cx="8229600" cy="52322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451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C963416-38E1-42D3-8698-9E9A0482B3D7}" type="datetimeFigureOut">
              <a:rPr lang="en-US">
                <a:solidFill>
                  <a:srgbClr val="1E1E23"/>
                </a:solidFill>
              </a:rPr>
              <a:pPr>
                <a:defRPr/>
              </a:pPr>
              <a:t>9/27/2023</a:t>
            </a:fld>
            <a:endParaRPr lang="en-US">
              <a:solidFill>
                <a:srgbClr val="1E1E2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srgbClr val="1E1E2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8830B8-A2B9-4A88-8BB4-FAC188A3D811}" type="slidenum">
              <a:rPr lang="en-US">
                <a:solidFill>
                  <a:srgbClr val="1E1E23"/>
                </a:solidFill>
              </a:rPr>
              <a:pPr>
                <a:defRPr/>
              </a:pPr>
              <a:t>‹#›</a:t>
            </a:fld>
            <a:endParaRPr lang="en-US">
              <a:solidFill>
                <a:srgbClr val="1E1E23"/>
              </a:solidFill>
            </a:endParaRPr>
          </a:p>
        </p:txBody>
      </p:sp>
    </p:spTree>
    <p:extLst>
      <p:ext uri="{BB962C8B-B14F-4D97-AF65-F5344CB8AC3E}">
        <p14:creationId xmlns:p14="http://schemas.microsoft.com/office/powerpoint/2010/main" val="1339151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32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489" y="363539"/>
            <a:ext cx="8122626" cy="219136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2652713" y="6700838"/>
            <a:ext cx="5421312" cy="103187"/>
          </a:xfrm>
          <a:prstGeom prst="rect">
            <a:avLst/>
          </a:prstGeom>
        </p:spPr>
        <p:txBody>
          <a:bodyPr/>
          <a:lstStyle>
            <a:lvl1pPr>
              <a:defRPr/>
            </a:lvl1pPr>
          </a:lstStyle>
          <a:p>
            <a:pPr>
              <a:defRPr/>
            </a:pPr>
            <a:r>
              <a:rPr lang="fr-FR"/>
              <a:t>Communications Department- IS</a:t>
            </a:r>
          </a:p>
        </p:txBody>
      </p:sp>
    </p:spTree>
    <p:extLst>
      <p:ext uri="{BB962C8B-B14F-4D97-AF65-F5344CB8AC3E}">
        <p14:creationId xmlns:p14="http://schemas.microsoft.com/office/powerpoint/2010/main" val="239186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1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2" name="Content Placeholder 11"/>
          <p:cNvSpPr>
            <a:spLocks noGrp="1"/>
          </p:cNvSpPr>
          <p:nvPr>
            <p:ph sz="quarter" idx="13"/>
          </p:nvPr>
        </p:nvSpPr>
        <p:spPr>
          <a:xfrm>
            <a:off x="457200" y="2665918"/>
            <a:ext cx="78994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hasCustomPrompt="1"/>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Tree>
    <p:extLst>
      <p:ext uri="{BB962C8B-B14F-4D97-AF65-F5344CB8AC3E}">
        <p14:creationId xmlns:p14="http://schemas.microsoft.com/office/powerpoint/2010/main" val="3486694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1 Col Bod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3" name="Content Placeholder 11"/>
          <p:cNvSpPr>
            <a:spLocks noGrp="1"/>
          </p:cNvSpPr>
          <p:nvPr>
            <p:ph sz="quarter" idx="14" hasCustomPrompt="1"/>
          </p:nvPr>
        </p:nvSpPr>
        <p:spPr>
          <a:xfrm>
            <a:off x="457200" y="892729"/>
            <a:ext cx="8229600" cy="338554"/>
          </a:xfrm>
        </p:spPr>
        <p:txBody>
          <a:bodyPr wrap="square">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
        <p:nvSpPr>
          <p:cNvPr id="3" name="Text Placeholder 2"/>
          <p:cNvSpPr>
            <a:spLocks noGrp="1"/>
          </p:cNvSpPr>
          <p:nvPr>
            <p:ph type="body" sz="quarter" idx="15" hasCustomPrompt="1"/>
          </p:nvPr>
        </p:nvSpPr>
        <p:spPr>
          <a:xfrm>
            <a:off x="457200" y="2096819"/>
            <a:ext cx="8229600" cy="1323439"/>
          </a:xfrm>
        </p:spPr>
        <p:txBody>
          <a:bodyPr wrap="square">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aliquam</a:t>
            </a:r>
            <a:r>
              <a:rPr lang="en-US" dirty="0" smtClean="0"/>
              <a:t> </a:t>
            </a:r>
            <a:r>
              <a:rPr lang="en-US" dirty="0" err="1" smtClean="0"/>
              <a:t>consectetur</a:t>
            </a:r>
            <a:r>
              <a:rPr lang="en-US" dirty="0" smtClean="0"/>
              <a:t> dolor, et </a:t>
            </a:r>
            <a:r>
              <a:rPr lang="en-US" dirty="0" err="1" smtClean="0"/>
              <a:t>dapibus</a:t>
            </a:r>
            <a:r>
              <a:rPr lang="en-US" dirty="0" smtClean="0"/>
              <a:t> dui </a:t>
            </a:r>
            <a:r>
              <a:rPr lang="en-US" dirty="0" err="1" smtClean="0"/>
              <a:t>sagittis</a:t>
            </a:r>
            <a:r>
              <a:rPr lang="en-US" dirty="0" smtClean="0"/>
              <a:t> et. Maecenas </a:t>
            </a:r>
            <a:r>
              <a:rPr lang="en-US" dirty="0" err="1" smtClean="0"/>
              <a:t>mollis</a:t>
            </a:r>
            <a:r>
              <a:rPr lang="en-US" dirty="0" smtClean="0"/>
              <a:t> </a:t>
            </a:r>
            <a:r>
              <a:rPr lang="en-US" dirty="0" err="1" smtClean="0"/>
              <a:t>elit</a:t>
            </a:r>
            <a:r>
              <a:rPr lang="en-US" dirty="0" smtClean="0"/>
              <a:t> </a:t>
            </a:r>
            <a:r>
              <a:rPr lang="en-US" dirty="0" err="1" smtClean="0"/>
              <a:t>condimentum</a:t>
            </a:r>
            <a:r>
              <a:rPr lang="en-US" dirty="0" smtClean="0"/>
              <a:t> </a:t>
            </a:r>
            <a:r>
              <a:rPr lang="en-US" dirty="0" err="1" smtClean="0"/>
              <a:t>eros</a:t>
            </a:r>
            <a:r>
              <a:rPr lang="en-US" dirty="0" smtClean="0"/>
              <a:t> </a:t>
            </a:r>
            <a:r>
              <a:rPr lang="en-US" dirty="0" err="1" smtClean="0"/>
              <a:t>consectetur</a:t>
            </a:r>
            <a:r>
              <a:rPr lang="en-US" dirty="0" smtClean="0"/>
              <a:t> </a:t>
            </a:r>
            <a:r>
              <a:rPr lang="en-US" dirty="0" err="1" smtClean="0"/>
              <a:t>egestas</a:t>
            </a:r>
            <a:r>
              <a:rPr lang="en-US" dirty="0" smtClean="0"/>
              <a:t>. </a:t>
            </a:r>
            <a:r>
              <a:rPr lang="en-US" dirty="0" err="1" smtClean="0"/>
              <a:t>Fusce</a:t>
            </a:r>
            <a:r>
              <a:rPr lang="en-US" dirty="0" smtClean="0"/>
              <a:t> id nisi </a:t>
            </a:r>
            <a:r>
              <a:rPr lang="en-US" dirty="0" err="1" smtClean="0"/>
              <a:t>quis</a:t>
            </a:r>
            <a:r>
              <a:rPr lang="en-US" dirty="0" smtClean="0"/>
              <a:t> nisi </a:t>
            </a:r>
            <a:r>
              <a:rPr lang="en-US" dirty="0" err="1" smtClean="0"/>
              <a:t>scelerisque</a:t>
            </a:r>
            <a:r>
              <a:rPr lang="en-US" dirty="0" smtClean="0"/>
              <a:t> </a:t>
            </a:r>
            <a:r>
              <a:rPr lang="en-US" dirty="0" err="1" smtClean="0"/>
              <a:t>condimentum</a:t>
            </a:r>
            <a:r>
              <a:rPr lang="en-US" dirty="0" smtClean="0"/>
              <a:t> </a:t>
            </a:r>
            <a:r>
              <a:rPr lang="en-US" dirty="0" err="1" smtClean="0"/>
              <a:t>nec</a:t>
            </a:r>
            <a:r>
              <a:rPr lang="en-US" dirty="0" smtClean="0"/>
              <a:t> ac </a:t>
            </a:r>
            <a:r>
              <a:rPr lang="en-US" dirty="0" err="1" smtClean="0"/>
              <a:t>risus</a:t>
            </a:r>
            <a:r>
              <a:rPr lang="en-US" dirty="0" smtClean="0"/>
              <a:t>. </a:t>
            </a:r>
          </a:p>
        </p:txBody>
      </p:sp>
      <p:sp>
        <p:nvSpPr>
          <p:cNvPr id="8" name="Text Placeholder 7"/>
          <p:cNvSpPr>
            <a:spLocks noGrp="1"/>
          </p:cNvSpPr>
          <p:nvPr>
            <p:ph type="body" sz="quarter" idx="16" hasCustomPrompt="1"/>
          </p:nvPr>
        </p:nvSpPr>
        <p:spPr>
          <a:xfrm>
            <a:off x="457200" y="1715819"/>
            <a:ext cx="8229600" cy="369332"/>
          </a:xfrm>
        </p:spPr>
        <p:txBody>
          <a:bodyPr wrap="square">
            <a:spAutoFit/>
          </a:bodyPr>
          <a:lstStyle>
            <a:lvl1pPr marL="0" indent="0">
              <a:buNone/>
              <a:defRPr sz="1800" b="1" baseline="0">
                <a:solidFill>
                  <a:srgbClr val="004B69"/>
                </a:solidFill>
              </a:defRPr>
            </a:lvl1pPr>
          </a:lstStyle>
          <a:p>
            <a:pPr lvl="0"/>
            <a:r>
              <a:rPr lang="en-US" dirty="0" smtClean="0"/>
              <a:t>THIS IS BODY SUBHEAD</a:t>
            </a:r>
            <a:endParaRPr lang="en-US" dirty="0"/>
          </a:p>
        </p:txBody>
      </p:sp>
      <p:sp>
        <p:nvSpPr>
          <p:cNvPr id="16" name="Text Placeholder 2"/>
          <p:cNvSpPr>
            <a:spLocks noGrp="1"/>
          </p:cNvSpPr>
          <p:nvPr>
            <p:ph type="body" sz="quarter" idx="17" hasCustomPrompt="1"/>
          </p:nvPr>
        </p:nvSpPr>
        <p:spPr>
          <a:xfrm>
            <a:off x="457200" y="4255819"/>
            <a:ext cx="8229600" cy="1323439"/>
          </a:xfrm>
        </p:spPr>
        <p:txBody>
          <a:bodyPr wrap="square">
            <a:spAutoFit/>
          </a:bodyPr>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lang="en-US" sz="2000" b="0" smtClean="0">
                <a:solidFill>
                  <a:srgbClr val="141619"/>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Etiam</a:t>
            </a:r>
            <a:r>
              <a:rPr lang="en-US" dirty="0" smtClean="0"/>
              <a:t> </a:t>
            </a:r>
            <a:r>
              <a:rPr lang="en-US" dirty="0" err="1" smtClean="0"/>
              <a:t>aliquam</a:t>
            </a:r>
            <a:r>
              <a:rPr lang="en-US" dirty="0" smtClean="0"/>
              <a:t> </a:t>
            </a:r>
            <a:r>
              <a:rPr lang="en-US" dirty="0" err="1" smtClean="0"/>
              <a:t>consectetur</a:t>
            </a:r>
            <a:r>
              <a:rPr lang="en-US" dirty="0" smtClean="0"/>
              <a:t> dolor, et </a:t>
            </a:r>
            <a:r>
              <a:rPr lang="en-US" dirty="0" err="1" smtClean="0"/>
              <a:t>dapibus</a:t>
            </a:r>
            <a:r>
              <a:rPr lang="en-US" dirty="0" smtClean="0"/>
              <a:t> dui </a:t>
            </a:r>
            <a:r>
              <a:rPr lang="en-US" dirty="0" err="1" smtClean="0"/>
              <a:t>sagittis</a:t>
            </a:r>
            <a:r>
              <a:rPr lang="en-US" dirty="0" smtClean="0"/>
              <a:t> et. Maecenas </a:t>
            </a:r>
            <a:r>
              <a:rPr lang="en-US" dirty="0" err="1" smtClean="0"/>
              <a:t>mollis</a:t>
            </a:r>
            <a:r>
              <a:rPr lang="en-US" dirty="0" smtClean="0"/>
              <a:t> </a:t>
            </a:r>
            <a:r>
              <a:rPr lang="en-US" dirty="0" err="1" smtClean="0"/>
              <a:t>elit</a:t>
            </a:r>
            <a:r>
              <a:rPr lang="en-US" dirty="0" smtClean="0"/>
              <a:t> </a:t>
            </a:r>
            <a:r>
              <a:rPr lang="en-US" dirty="0" err="1" smtClean="0"/>
              <a:t>condimentum</a:t>
            </a:r>
            <a:r>
              <a:rPr lang="en-US" dirty="0" smtClean="0"/>
              <a:t> </a:t>
            </a:r>
            <a:r>
              <a:rPr lang="en-US" dirty="0" err="1" smtClean="0"/>
              <a:t>eros</a:t>
            </a:r>
            <a:r>
              <a:rPr lang="en-US" dirty="0" smtClean="0"/>
              <a:t> </a:t>
            </a:r>
            <a:r>
              <a:rPr lang="en-US" dirty="0" err="1" smtClean="0"/>
              <a:t>consectetur</a:t>
            </a:r>
            <a:r>
              <a:rPr lang="en-US" dirty="0" smtClean="0"/>
              <a:t> </a:t>
            </a:r>
            <a:r>
              <a:rPr lang="en-US" dirty="0" err="1" smtClean="0"/>
              <a:t>egestas</a:t>
            </a:r>
            <a:r>
              <a:rPr lang="en-US" dirty="0" smtClean="0"/>
              <a:t>. </a:t>
            </a:r>
            <a:r>
              <a:rPr lang="en-US" dirty="0" err="1" smtClean="0"/>
              <a:t>Fusce</a:t>
            </a:r>
            <a:r>
              <a:rPr lang="en-US" dirty="0" smtClean="0"/>
              <a:t> id nisi </a:t>
            </a:r>
            <a:r>
              <a:rPr lang="en-US" dirty="0" err="1" smtClean="0"/>
              <a:t>quis</a:t>
            </a:r>
            <a:r>
              <a:rPr lang="en-US" dirty="0" smtClean="0"/>
              <a:t> nisi </a:t>
            </a:r>
            <a:r>
              <a:rPr lang="en-US" dirty="0" err="1" smtClean="0"/>
              <a:t>scelerisque</a:t>
            </a:r>
            <a:r>
              <a:rPr lang="en-US" dirty="0" smtClean="0"/>
              <a:t> </a:t>
            </a:r>
            <a:r>
              <a:rPr lang="en-US" dirty="0" err="1" smtClean="0"/>
              <a:t>condimentum</a:t>
            </a:r>
            <a:r>
              <a:rPr lang="en-US" dirty="0" smtClean="0"/>
              <a:t> </a:t>
            </a:r>
            <a:r>
              <a:rPr lang="en-US" dirty="0" err="1" smtClean="0"/>
              <a:t>nec</a:t>
            </a:r>
            <a:r>
              <a:rPr lang="en-US" dirty="0" smtClean="0"/>
              <a:t> ac </a:t>
            </a:r>
            <a:r>
              <a:rPr lang="en-US" dirty="0" err="1" smtClean="0"/>
              <a:t>risus</a:t>
            </a:r>
            <a:r>
              <a:rPr lang="en-US" dirty="0" smtClean="0"/>
              <a:t>. </a:t>
            </a:r>
          </a:p>
        </p:txBody>
      </p:sp>
      <p:sp>
        <p:nvSpPr>
          <p:cNvPr id="17" name="Text Placeholder 7"/>
          <p:cNvSpPr>
            <a:spLocks noGrp="1"/>
          </p:cNvSpPr>
          <p:nvPr>
            <p:ph type="body" sz="quarter" idx="18" hasCustomPrompt="1"/>
          </p:nvPr>
        </p:nvSpPr>
        <p:spPr>
          <a:xfrm>
            <a:off x="457200" y="3874819"/>
            <a:ext cx="8229600" cy="369332"/>
          </a:xfrm>
        </p:spPr>
        <p:txBody>
          <a:bodyPr wrap="square">
            <a:spAutoFit/>
          </a:bodyPr>
          <a:lstStyle>
            <a:lvl1pPr marL="0" indent="0">
              <a:buNone/>
              <a:defRPr sz="1800" b="1" baseline="0">
                <a:solidFill>
                  <a:srgbClr val="D02124"/>
                </a:solidFill>
              </a:defRPr>
            </a:lvl1pPr>
          </a:lstStyle>
          <a:p>
            <a:pPr lvl="0"/>
            <a:r>
              <a:rPr lang="en-US" dirty="0" smtClean="0"/>
              <a:t>THIS IS BODY SUBHEAD</a:t>
            </a:r>
            <a:endParaRPr lang="en-US" dirty="0"/>
          </a:p>
        </p:txBody>
      </p:sp>
    </p:spTree>
    <p:extLst>
      <p:ext uri="{BB962C8B-B14F-4D97-AF65-F5344CB8AC3E}">
        <p14:creationId xmlns:p14="http://schemas.microsoft.com/office/powerpoint/2010/main" val="538806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2 Col">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2" name="Content Placeholder 11"/>
          <p:cNvSpPr>
            <a:spLocks noGrp="1"/>
          </p:cNvSpPr>
          <p:nvPr>
            <p:ph sz="quarter" idx="13"/>
          </p:nvPr>
        </p:nvSpPr>
        <p:spPr>
          <a:xfrm>
            <a:off x="457200" y="2665918"/>
            <a:ext cx="39243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11"/>
          <p:cNvSpPr>
            <a:spLocks noGrp="1"/>
          </p:cNvSpPr>
          <p:nvPr>
            <p:ph sz="quarter" idx="14"/>
          </p:nvPr>
        </p:nvSpPr>
        <p:spPr>
          <a:xfrm>
            <a:off x="4754880" y="2665918"/>
            <a:ext cx="393192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10"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11" name="Content Placeholder 11"/>
          <p:cNvSpPr>
            <a:spLocks noGrp="1"/>
          </p:cNvSpPr>
          <p:nvPr>
            <p:ph sz="quarter" idx="15" hasCustomPrompt="1"/>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Tree>
    <p:extLst>
      <p:ext uri="{BB962C8B-B14F-4D97-AF65-F5344CB8AC3E}">
        <p14:creationId xmlns:p14="http://schemas.microsoft.com/office/powerpoint/2010/main" val="857016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7994650" y="6626225"/>
            <a:ext cx="1038225" cy="184150"/>
          </a:xfrm>
          <a:prstGeom prst="rect">
            <a:avLst/>
          </a:prstGeom>
          <a:ln/>
        </p:spPr>
        <p:txBody>
          <a:bodyPr/>
          <a:lstStyle>
            <a:lvl1pPr>
              <a:defRPr/>
            </a:lvl1pPr>
          </a:lstStyle>
          <a:p>
            <a:pPr>
              <a:defRPr/>
            </a:pPr>
            <a:fld id="{BCA860B8-4FAB-4B00-92E6-0EB9799BBE03}" type="slidenum">
              <a:rPr lang="en-US">
                <a:solidFill>
                  <a:srgbClr val="1E1E23"/>
                </a:solidFill>
              </a:rPr>
              <a:pPr>
                <a:defRPr/>
              </a:pPr>
              <a:t>‹#›</a:t>
            </a:fld>
            <a:endParaRPr lang="en-US">
              <a:solidFill>
                <a:srgbClr val="1E1E23"/>
              </a:solidFill>
            </a:endParaRPr>
          </a:p>
        </p:txBody>
      </p:sp>
    </p:spTree>
    <p:extLst>
      <p:ext uri="{BB962C8B-B14F-4D97-AF65-F5344CB8AC3E}">
        <p14:creationId xmlns:p14="http://schemas.microsoft.com/office/powerpoint/2010/main" val="4115240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546100" y="4841101"/>
            <a:ext cx="3454400" cy="276999"/>
          </a:xfrm>
          <a:prstGeom prst="rect">
            <a:avLst/>
          </a:prstGeom>
        </p:spPr>
        <p:txBody>
          <a:bodyPr vert="horz" wrap="square">
            <a:spAutoFit/>
          </a:bodyPr>
          <a:lstStyle>
            <a:lvl1pPr marL="0" indent="0">
              <a:buNone/>
              <a:defRPr sz="1200" b="1" i="0" cap="all">
                <a:solidFill>
                  <a:srgbClr val="D02124"/>
                </a:solidFill>
                <a:latin typeface="Arial"/>
                <a:cs typeface="Arial"/>
              </a:defRPr>
            </a:lvl1pPr>
          </a:lstStyle>
          <a:p>
            <a:pPr lvl="0"/>
            <a:r>
              <a:rPr lang="en-US" dirty="0" smtClean="0"/>
              <a:t>FACILITY NAME</a:t>
            </a:r>
            <a:endParaRPr lang="en-US" dirty="0"/>
          </a:p>
        </p:txBody>
      </p:sp>
      <p:sp>
        <p:nvSpPr>
          <p:cNvPr id="9" name="Content Placeholder 7"/>
          <p:cNvSpPr>
            <a:spLocks noGrp="1"/>
          </p:cNvSpPr>
          <p:nvPr>
            <p:ph sz="quarter" idx="11" hasCustomPrompt="1"/>
          </p:nvPr>
        </p:nvSpPr>
        <p:spPr>
          <a:xfrm>
            <a:off x="546100" y="5118100"/>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Address Line 1</a:t>
            </a:r>
            <a:endParaRPr lang="en-US" dirty="0"/>
          </a:p>
        </p:txBody>
      </p:sp>
      <p:sp>
        <p:nvSpPr>
          <p:cNvPr id="10" name="Content Placeholder 7"/>
          <p:cNvSpPr>
            <a:spLocks noGrp="1"/>
          </p:cNvSpPr>
          <p:nvPr>
            <p:ph sz="quarter" idx="12" hasCustomPrompt="1"/>
          </p:nvPr>
        </p:nvSpPr>
        <p:spPr>
          <a:xfrm>
            <a:off x="546100" y="5367298"/>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Address Line 2</a:t>
            </a:r>
            <a:endParaRPr lang="en-US" dirty="0"/>
          </a:p>
        </p:txBody>
      </p:sp>
      <p:sp>
        <p:nvSpPr>
          <p:cNvPr id="11" name="Content Placeholder 7"/>
          <p:cNvSpPr>
            <a:spLocks noGrp="1"/>
          </p:cNvSpPr>
          <p:nvPr>
            <p:ph sz="quarter" idx="13" hasCustomPrompt="1"/>
          </p:nvPr>
        </p:nvSpPr>
        <p:spPr>
          <a:xfrm>
            <a:off x="546100" y="5618897"/>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Address Line 3</a:t>
            </a:r>
            <a:endParaRPr lang="en-US" dirty="0"/>
          </a:p>
        </p:txBody>
      </p:sp>
      <p:sp>
        <p:nvSpPr>
          <p:cNvPr id="12" name="Content Placeholder 7"/>
          <p:cNvSpPr>
            <a:spLocks noGrp="1"/>
          </p:cNvSpPr>
          <p:nvPr>
            <p:ph sz="quarter" idx="14" hasCustomPrompt="1"/>
          </p:nvPr>
        </p:nvSpPr>
        <p:spPr>
          <a:xfrm>
            <a:off x="546100" y="5883196"/>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Telephone</a:t>
            </a:r>
            <a:endParaRPr lang="en-US" dirty="0"/>
          </a:p>
        </p:txBody>
      </p:sp>
      <p:sp>
        <p:nvSpPr>
          <p:cNvPr id="13" name="Content Placeholder 7"/>
          <p:cNvSpPr>
            <a:spLocks noGrp="1"/>
          </p:cNvSpPr>
          <p:nvPr>
            <p:ph sz="quarter" idx="15" hasCustomPrompt="1"/>
          </p:nvPr>
        </p:nvSpPr>
        <p:spPr>
          <a:xfrm>
            <a:off x="546100" y="6147495"/>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dirty="0" smtClean="0"/>
              <a:t>Fax</a:t>
            </a:r>
            <a:endParaRPr lang="en-US" dirty="0"/>
          </a:p>
        </p:txBody>
      </p:sp>
    </p:spTree>
    <p:extLst>
      <p:ext uri="{BB962C8B-B14F-4D97-AF65-F5344CB8AC3E}">
        <p14:creationId xmlns:p14="http://schemas.microsoft.com/office/powerpoint/2010/main" val="3648533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defTabSz="914400" fontAlgn="base">
              <a:spcBef>
                <a:spcPct val="0"/>
              </a:spcBef>
              <a:spcAft>
                <a:spcPct val="0"/>
              </a:spcAft>
              <a:defRPr/>
            </a:pPr>
            <a:endParaRPr lang="en-US" altLang="en-US" sz="2400" b="1">
              <a:solidFill>
                <a:srgbClr val="1E1E23"/>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defTabSz="914400" fontAlgn="base">
              <a:spcBef>
                <a:spcPct val="0"/>
              </a:spcBef>
              <a:spcAft>
                <a:spcPct val="0"/>
              </a:spcAft>
              <a:defRPr/>
            </a:pPr>
            <a:endParaRPr lang="en-US" altLang="en-US" sz="2400" b="1">
              <a:solidFill>
                <a:srgbClr val="1E1E23"/>
              </a:solidFill>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defTabSz="914400" fontAlgn="base">
              <a:spcBef>
                <a:spcPct val="0"/>
              </a:spcBef>
              <a:spcAft>
                <a:spcPct val="0"/>
              </a:spcAft>
              <a:defRPr/>
            </a:pPr>
            <a:fld id="{F8419250-B5AF-4890-B08F-AAA821AB021B}" type="slidenum">
              <a:rPr lang="en-US" altLang="en-US" sz="2400" b="1">
                <a:solidFill>
                  <a:srgbClr val="1E1E23"/>
                </a:solidFill>
              </a:rPr>
              <a:pPr defTabSz="914400" fontAlgn="base">
                <a:spcBef>
                  <a:spcPct val="0"/>
                </a:spcBef>
                <a:spcAft>
                  <a:spcPct val="0"/>
                </a:spcAft>
                <a:defRPr/>
              </a:pPr>
              <a:t>‹#›</a:t>
            </a:fld>
            <a:endParaRPr lang="en-US" altLang="en-US" sz="2400" b="1">
              <a:solidFill>
                <a:srgbClr val="1E1E23"/>
              </a:solidFill>
            </a:endParaRPr>
          </a:p>
        </p:txBody>
      </p:sp>
    </p:spTree>
    <p:extLst>
      <p:ext uri="{BB962C8B-B14F-4D97-AF65-F5344CB8AC3E}">
        <p14:creationId xmlns:p14="http://schemas.microsoft.com/office/powerpoint/2010/main" val="3614549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994650" y="6626225"/>
            <a:ext cx="1038225" cy="184150"/>
          </a:xfrm>
          <a:prstGeom prst="rect">
            <a:avLst/>
          </a:prstGeom>
        </p:spPr>
        <p:txBody>
          <a:bodyPr/>
          <a:lstStyle>
            <a:lvl1pPr>
              <a:defRPr/>
            </a:lvl1pPr>
          </a:lstStyle>
          <a:p>
            <a:pPr algn="r" defTabSz="914400" fontAlgn="base">
              <a:spcBef>
                <a:spcPct val="50000"/>
              </a:spcBef>
              <a:spcAft>
                <a:spcPct val="0"/>
              </a:spcAft>
            </a:pPr>
            <a:fld id="{98E2CB47-D894-4F7F-B85C-81BC04F5BA8A}" type="slidenum">
              <a:rPr lang="en-US" sz="600" b="1">
                <a:solidFill>
                  <a:srgbClr val="000000"/>
                </a:solidFill>
                <a:cs typeface="Arial" charset="0"/>
              </a:rPr>
              <a:pPr algn="r" defTabSz="914400" fontAlgn="base">
                <a:spcBef>
                  <a:spcPct val="50000"/>
                </a:spcBef>
                <a:spcAft>
                  <a:spcPct val="0"/>
                </a:spcAft>
              </a:pPr>
              <a:t>‹#›</a:t>
            </a:fld>
            <a:endParaRPr lang="en-US" sz="600" b="1">
              <a:solidFill>
                <a:srgbClr val="000000"/>
              </a:solidFill>
              <a:cs typeface="Arial" charset="0"/>
            </a:endParaRPr>
          </a:p>
        </p:txBody>
      </p:sp>
    </p:spTree>
    <p:extLst>
      <p:ext uri="{BB962C8B-B14F-4D97-AF65-F5344CB8AC3E}">
        <p14:creationId xmlns:p14="http://schemas.microsoft.com/office/powerpoint/2010/main" val="4213979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489" y="363539"/>
            <a:ext cx="8122626" cy="2191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2652713" y="6700838"/>
            <a:ext cx="5421312" cy="103187"/>
          </a:xfrm>
          <a:prstGeom prst="rect">
            <a:avLst/>
          </a:prstGeom>
        </p:spPr>
        <p:txBody>
          <a:bodyPr/>
          <a:lstStyle>
            <a:lvl1pPr>
              <a:defRPr/>
            </a:lvl1pPr>
          </a:lstStyle>
          <a:p>
            <a:pPr defTabSz="914400">
              <a:defRPr/>
            </a:pPr>
            <a:r>
              <a:rPr lang="fr-FR">
                <a:solidFill>
                  <a:srgbClr val="1E1E23"/>
                </a:solidFill>
              </a:rPr>
              <a:t>Communications Department- IS</a:t>
            </a:r>
          </a:p>
        </p:txBody>
      </p:sp>
    </p:spTree>
    <p:extLst>
      <p:ext uri="{BB962C8B-B14F-4D97-AF65-F5344CB8AC3E}">
        <p14:creationId xmlns:p14="http://schemas.microsoft.com/office/powerpoint/2010/main" val="19053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9283"/>
            <a:ext cx="8229600" cy="52322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86238"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5838" y="1600200"/>
            <a:ext cx="4186237"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994650" y="6626225"/>
            <a:ext cx="1038225" cy="184150"/>
          </a:xfrm>
          <a:prstGeom prst="rect">
            <a:avLst/>
          </a:prstGeom>
        </p:spPr>
        <p:txBody>
          <a:bodyPr/>
          <a:lstStyle>
            <a:lvl1pPr>
              <a:defRPr/>
            </a:lvl1pPr>
          </a:lstStyle>
          <a:p>
            <a:pPr algn="r" rtl="0" fontAlgn="base">
              <a:spcBef>
                <a:spcPct val="50000"/>
              </a:spcBef>
              <a:spcAft>
                <a:spcPct val="0"/>
              </a:spcAft>
            </a:pPr>
            <a:fld id="{2D21F278-E7EA-4854-8849-56F130A31AFD}" type="slidenum">
              <a:rPr lang="en-US" sz="600" b="1" kern="1200">
                <a:solidFill>
                  <a:srgbClr val="000000"/>
                </a:solidFill>
                <a:latin typeface="Arial" charset="0"/>
                <a:ea typeface="+mn-ea"/>
                <a:cs typeface="Arial" charset="0"/>
              </a:rPr>
              <a:pPr algn="r" rtl="0" fontAlgn="base">
                <a:spcBef>
                  <a:spcPct val="50000"/>
                </a:spcBef>
                <a:spcAft>
                  <a:spcPct val="0"/>
                </a:spcAft>
              </a:pPr>
              <a:t>‹#›</a:t>
            </a:fld>
            <a:endParaRPr lang="en-US" sz="600" b="1" kern="1200">
              <a:solidFill>
                <a:srgbClr val="000000"/>
              </a:solidFill>
              <a:latin typeface="Arial" charset="0"/>
              <a:ea typeface="+mn-ea"/>
              <a:cs typeface="Arial" charset="0"/>
            </a:endParaRPr>
          </a:p>
        </p:txBody>
      </p:sp>
    </p:spTree>
    <p:extLst>
      <p:ext uri="{BB962C8B-B14F-4D97-AF65-F5344CB8AC3E}">
        <p14:creationId xmlns:p14="http://schemas.microsoft.com/office/powerpoint/2010/main" val="30255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 1 Col">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434091"/>
            <a:ext cx="8229600" cy="523220"/>
          </a:xfrm>
          <a:prstGeom prst="rect">
            <a:avLst/>
          </a:prstGeom>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3"/>
          </p:nvPr>
        </p:nvSpPr>
        <p:spPr>
          <a:xfrm>
            <a:off x="457200" y="2665918"/>
            <a:ext cx="7899400" cy="1877437"/>
          </a:xfrm>
          <a:prstGeom prst="rect">
            <a:avLst/>
          </a:prstGeo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57200" y="892729"/>
            <a:ext cx="7899400" cy="338554"/>
          </a:xfrm>
          <a:prstGeom prst="rect">
            <a:avLst/>
          </a:prstGeo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mtClean="0"/>
              <a:t>Click to edit Master text styles</a:t>
            </a:r>
          </a:p>
        </p:txBody>
      </p:sp>
      <p:sp>
        <p:nvSpPr>
          <p:cNvPr id="5" name="Footer Placeholder 4"/>
          <p:cNvSpPr>
            <a:spLocks noGrp="1"/>
          </p:cNvSpPr>
          <p:nvPr>
            <p:ph type="ftr" sz="quarter" idx="15"/>
          </p:nvPr>
        </p:nvSpPr>
        <p:spPr>
          <a:xfrm>
            <a:off x="5892800" y="6505575"/>
            <a:ext cx="2895600" cy="246063"/>
          </a:xfrm>
          <a:prstGeom prst="rect">
            <a:avLst/>
          </a:prstGeom>
        </p:spPr>
        <p:txBody>
          <a:bodyPr/>
          <a:lstStyle>
            <a:lvl1pPr algn="r" fontAlgn="auto">
              <a:spcBef>
                <a:spcPts val="0"/>
              </a:spcBef>
              <a:spcAft>
                <a:spcPts val="0"/>
              </a:spcAft>
              <a:defRPr sz="1200" b="1">
                <a:solidFill>
                  <a:srgbClr val="FFFFFF"/>
                </a:solidFill>
                <a:latin typeface="+mn-lt"/>
                <a:cs typeface="+mn-cs"/>
              </a:defRPr>
            </a:lvl1pPr>
          </a:lstStyle>
          <a:p>
            <a:pPr>
              <a:defRPr/>
            </a:pPr>
            <a:r>
              <a:rPr lang="en-US"/>
              <a:t>PRESENTATION TITLE</a:t>
            </a:r>
          </a:p>
        </p:txBody>
      </p:sp>
      <p:sp>
        <p:nvSpPr>
          <p:cNvPr id="6" name="Slide Number Placeholder 5"/>
          <p:cNvSpPr>
            <a:spLocks noGrp="1"/>
          </p:cNvSpPr>
          <p:nvPr>
            <p:ph type="sldNum" sz="quarter" idx="16"/>
          </p:nvPr>
        </p:nvSpPr>
        <p:spPr>
          <a:xfrm>
            <a:off x="8686800" y="6505575"/>
            <a:ext cx="373063" cy="246063"/>
          </a:xfrm>
          <a:prstGeom prst="rect">
            <a:avLst/>
          </a:prstGeom>
        </p:spPr>
        <p:txBody>
          <a:bodyPr/>
          <a:lstStyle>
            <a:lvl1pPr fontAlgn="auto">
              <a:spcBef>
                <a:spcPts val="0"/>
              </a:spcBef>
              <a:spcAft>
                <a:spcPts val="0"/>
              </a:spcAft>
              <a:defRPr sz="1200" b="1">
                <a:solidFill>
                  <a:srgbClr val="F3B329"/>
                </a:solidFill>
                <a:latin typeface="+mn-lt"/>
                <a:cs typeface="+mn-cs"/>
              </a:defRPr>
            </a:lvl1pPr>
          </a:lstStyle>
          <a:p>
            <a:pPr>
              <a:defRPr/>
            </a:pPr>
            <a:fld id="{7422C8F7-4EED-48ED-BCC2-4C84BFB5069D}" type="slidenum">
              <a:rPr lang="en-US"/>
              <a:pPr>
                <a:defRPr/>
              </a:pPr>
              <a:t>‹#›</a:t>
            </a:fld>
            <a:endParaRPr lang="en-US" dirty="0"/>
          </a:p>
        </p:txBody>
      </p:sp>
    </p:spTree>
    <p:extLst>
      <p:ext uri="{BB962C8B-B14F-4D97-AF65-F5344CB8AC3E}">
        <p14:creationId xmlns:p14="http://schemas.microsoft.com/office/powerpoint/2010/main" val="273572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38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546100" y="4841101"/>
            <a:ext cx="3454400" cy="276999"/>
          </a:xfrm>
          <a:prstGeom prst="rect">
            <a:avLst/>
          </a:prstGeom>
        </p:spPr>
        <p:txBody>
          <a:bodyPr vert="horz" wrap="square">
            <a:spAutoFit/>
          </a:bodyPr>
          <a:lstStyle>
            <a:lvl1pPr marL="0" indent="0">
              <a:buNone/>
              <a:defRPr sz="1200" b="1" i="0" cap="all">
                <a:solidFill>
                  <a:srgbClr val="D02124"/>
                </a:solidFill>
                <a:latin typeface="Arial"/>
                <a:cs typeface="Arial"/>
              </a:defRPr>
            </a:lvl1pPr>
          </a:lstStyle>
          <a:p>
            <a:pPr lvl="0"/>
            <a:r>
              <a:rPr lang="en-US" smtClean="0"/>
              <a:t>Click to edit Master text styles</a:t>
            </a:r>
          </a:p>
        </p:txBody>
      </p:sp>
      <p:sp>
        <p:nvSpPr>
          <p:cNvPr id="9" name="Content Placeholder 7"/>
          <p:cNvSpPr>
            <a:spLocks noGrp="1"/>
          </p:cNvSpPr>
          <p:nvPr>
            <p:ph sz="quarter" idx="11"/>
          </p:nvPr>
        </p:nvSpPr>
        <p:spPr>
          <a:xfrm>
            <a:off x="546100" y="5118100"/>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0" name="Content Placeholder 7"/>
          <p:cNvSpPr>
            <a:spLocks noGrp="1"/>
          </p:cNvSpPr>
          <p:nvPr>
            <p:ph sz="quarter" idx="12"/>
          </p:nvPr>
        </p:nvSpPr>
        <p:spPr>
          <a:xfrm>
            <a:off x="546100" y="5367298"/>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1" name="Content Placeholder 7"/>
          <p:cNvSpPr>
            <a:spLocks noGrp="1"/>
          </p:cNvSpPr>
          <p:nvPr>
            <p:ph sz="quarter" idx="13"/>
          </p:nvPr>
        </p:nvSpPr>
        <p:spPr>
          <a:xfrm>
            <a:off x="546100" y="5618897"/>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2" name="Content Placeholder 7"/>
          <p:cNvSpPr>
            <a:spLocks noGrp="1"/>
          </p:cNvSpPr>
          <p:nvPr>
            <p:ph sz="quarter" idx="14"/>
          </p:nvPr>
        </p:nvSpPr>
        <p:spPr>
          <a:xfrm>
            <a:off x="546100" y="5883196"/>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
        <p:nvSpPr>
          <p:cNvPr id="13" name="Content Placeholder 7"/>
          <p:cNvSpPr>
            <a:spLocks noGrp="1"/>
          </p:cNvSpPr>
          <p:nvPr>
            <p:ph sz="quarter" idx="15"/>
          </p:nvPr>
        </p:nvSpPr>
        <p:spPr>
          <a:xfrm>
            <a:off x="546100" y="6147495"/>
            <a:ext cx="3454400" cy="276999"/>
          </a:xfrm>
          <a:prstGeom prst="rect">
            <a:avLst/>
          </a:prstGeom>
        </p:spPr>
        <p:txBody>
          <a:bodyPr vert="horz" wrap="square">
            <a:spAutoFit/>
          </a:bodyPr>
          <a:lstStyle>
            <a:lvl1pPr marL="0" indent="0">
              <a:buNone/>
              <a:defRPr sz="1200" b="0" i="0">
                <a:solidFill>
                  <a:schemeClr val="bg1"/>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54421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50913"/>
            <a:ext cx="8229600" cy="5238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0584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1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892799" y="6505044"/>
            <a:ext cx="2895600" cy="246221"/>
          </a:xfrm>
          <a:prstGeom prst="rect">
            <a:avLst/>
          </a:prstGeom>
        </p:spPr>
        <p:txBody>
          <a:bodyPr/>
          <a:lstStyle>
            <a:lvl1pPr algn="r">
              <a:defRPr sz="1200" b="1">
                <a:solidFill>
                  <a:srgbClr val="FFFFFF"/>
                </a:solidFill>
              </a:defRPr>
            </a:lvl1pPr>
          </a:lstStyle>
          <a:p>
            <a:r>
              <a:rPr lang="en-US" dirty="0" smtClean="0"/>
              <a:t>PRESENTATION TITLE</a:t>
            </a:r>
            <a:endParaRPr lang="en-US" dirty="0"/>
          </a:p>
        </p:txBody>
      </p:sp>
      <p:sp>
        <p:nvSpPr>
          <p:cNvPr id="6" name="Slide Number Placeholder 5"/>
          <p:cNvSpPr>
            <a:spLocks noGrp="1"/>
          </p:cNvSpPr>
          <p:nvPr>
            <p:ph type="sldNum" sz="quarter" idx="12"/>
          </p:nvPr>
        </p:nvSpPr>
        <p:spPr>
          <a:xfrm>
            <a:off x="8686800" y="6505044"/>
            <a:ext cx="372531" cy="246221"/>
          </a:xfrm>
          <a:prstGeom prst="rect">
            <a:avLst/>
          </a:prstGeom>
        </p:spPr>
        <p:txBody>
          <a:bodyPr/>
          <a:lstStyle>
            <a:lvl1pPr>
              <a:defRPr sz="1200" b="1">
                <a:solidFill>
                  <a:srgbClr val="F3B329"/>
                </a:solidFill>
                <a:latin typeface="+mn-lt"/>
              </a:defRPr>
            </a:lvl1pPr>
          </a:lstStyle>
          <a:p>
            <a:fld id="{F0E313D9-E573-5747-B7EA-62F4243B84E7}" type="slidenum">
              <a:rPr lang="en-US" smtClean="0"/>
              <a:pPr/>
              <a:t>‹#›</a:t>
            </a:fld>
            <a:endParaRPr lang="en-US" dirty="0"/>
          </a:p>
        </p:txBody>
      </p:sp>
      <p:sp>
        <p:nvSpPr>
          <p:cNvPr id="9" name="Title Placeholder 1"/>
          <p:cNvSpPr>
            <a:spLocks noGrp="1"/>
          </p:cNvSpPr>
          <p:nvPr>
            <p:ph type="title" hasCustomPrompt="1"/>
          </p:nvPr>
        </p:nvSpPr>
        <p:spPr>
          <a:xfrm>
            <a:off x="457200" y="434091"/>
            <a:ext cx="8229600" cy="523220"/>
          </a:xfrm>
          <a:prstGeom prst="rect">
            <a:avLst/>
          </a:prstGeom>
        </p:spPr>
        <p:txBody>
          <a:bodyPr vert="horz" lIns="91440" tIns="45720" rIns="91440" bIns="45720" rtlCol="0" anchor="ctr">
            <a:spAutoFit/>
          </a:bodyPr>
          <a:lstStyle>
            <a:lvl1pPr>
              <a:defRPr/>
            </a:lvl1pPr>
          </a:lstStyle>
          <a:p>
            <a:r>
              <a:rPr lang="en-US" dirty="0" smtClean="0"/>
              <a:t>CLICK TO ADD TITLE</a:t>
            </a:r>
            <a:endParaRPr lang="en-US" dirty="0"/>
          </a:p>
        </p:txBody>
      </p:sp>
      <p:sp>
        <p:nvSpPr>
          <p:cNvPr id="12" name="Content Placeholder 11"/>
          <p:cNvSpPr>
            <a:spLocks noGrp="1"/>
          </p:cNvSpPr>
          <p:nvPr>
            <p:ph sz="quarter" idx="13"/>
          </p:nvPr>
        </p:nvSpPr>
        <p:spPr>
          <a:xfrm>
            <a:off x="457200" y="2665918"/>
            <a:ext cx="7899400" cy="1877437"/>
          </a:xfrm>
        </p:spPr>
        <p:txBody>
          <a:bodyPr>
            <a:spAutoFit/>
          </a:bodyPr>
          <a:lstStyle>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hasCustomPrompt="1"/>
          </p:nvPr>
        </p:nvSpPr>
        <p:spPr>
          <a:xfrm>
            <a:off x="457200" y="892729"/>
            <a:ext cx="7899400" cy="338554"/>
          </a:xfrm>
        </p:spPr>
        <p:txBody>
          <a:bodyPr>
            <a:spAutoFit/>
          </a:bodyPr>
          <a:lstStyle>
            <a:lvl1pPr marL="0" indent="0">
              <a:buNone/>
              <a:defRPr sz="1600" baseline="0">
                <a:solidFill>
                  <a:srgbClr val="5A5A5F"/>
                </a:solidFill>
              </a:defRPr>
            </a:lvl1pPr>
            <a:lvl4pPr marL="1600200" indent="-228600">
              <a:buClr>
                <a:srgbClr val="D02124"/>
              </a:buClr>
              <a:buSzPct val="60000"/>
              <a:buFont typeface="Courier New"/>
              <a:buChar char="o"/>
              <a:defRPr/>
            </a:lvl4pPr>
            <a:lvl5pPr marL="2057400" indent="-228600">
              <a:buClr>
                <a:srgbClr val="D02124"/>
              </a:buClr>
              <a:buSzPct val="80000"/>
              <a:buFont typeface="Lucida Grande"/>
              <a:buChar char="-"/>
              <a:defRPr/>
            </a:lvl5pPr>
          </a:lstStyle>
          <a:p>
            <a:pPr lvl="0"/>
            <a:r>
              <a:rPr lang="en-US" sz="1600" dirty="0" smtClean="0"/>
              <a:t>Click to edit slide subtitle.</a:t>
            </a:r>
            <a:endParaRPr lang="en-US" dirty="0"/>
          </a:p>
        </p:txBody>
      </p:sp>
    </p:spTree>
    <p:extLst>
      <p:ext uri="{BB962C8B-B14F-4D97-AF65-F5344CB8AC3E}">
        <p14:creationId xmlns:p14="http://schemas.microsoft.com/office/powerpoint/2010/main" val="50866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36696"/>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65" r:id="rId4"/>
    <p:sldLayoutId id="2147483666" r:id="rId5"/>
    <p:sldLayoutId id="2147483667" r:id="rId6"/>
    <p:sldLayoutId id="2147483669" r:id="rId7"/>
    <p:sldLayoutId id="214748369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9283"/>
            <a:ext cx="8229600" cy="523220"/>
          </a:xfrm>
          <a:prstGeom prst="rect">
            <a:avLst/>
          </a:prstGeom>
        </p:spPr>
        <p:txBody>
          <a:bodyPr vert="horz" lIns="91440" tIns="45720" rIns="91440" bIns="45720" rtlCol="0" anchor="ctr">
            <a:spAutoFit/>
          </a:bodyPr>
          <a:lstStyle/>
          <a:p>
            <a:r>
              <a:rPr lang="en-US" dirty="0" smtClean="0"/>
              <a:t>CLICK TO ADD TITLE</a:t>
            </a:r>
            <a:endParaRPr lang="en-US" dirty="0"/>
          </a:p>
        </p:txBody>
      </p:sp>
      <p:sp>
        <p:nvSpPr>
          <p:cNvPr id="3" name="Text Placeholder 2"/>
          <p:cNvSpPr>
            <a:spLocks noGrp="1"/>
          </p:cNvSpPr>
          <p:nvPr>
            <p:ph type="body" idx="1"/>
          </p:nvPr>
        </p:nvSpPr>
        <p:spPr>
          <a:xfrm>
            <a:off x="457200" y="1707720"/>
            <a:ext cx="8229600" cy="12422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descr="RSM-logo-for-signature.jpg"/>
          <p:cNvPicPr>
            <a:picLocks noChangeAspect="1"/>
          </p:cNvPicPr>
          <p:nvPr userDrawn="1"/>
        </p:nvPicPr>
        <p:blipFill>
          <a:blip r:embed="rId7"/>
          <a:stretch>
            <a:fillRect/>
          </a:stretch>
        </p:blipFill>
        <p:spPr>
          <a:xfrm>
            <a:off x="7106980" y="78672"/>
            <a:ext cx="1905000" cy="561975"/>
          </a:xfrm>
          <a:prstGeom prst="rect">
            <a:avLst/>
          </a:prstGeom>
        </p:spPr>
      </p:pic>
    </p:spTree>
    <p:extLst>
      <p:ext uri="{BB962C8B-B14F-4D97-AF65-F5344CB8AC3E}">
        <p14:creationId xmlns:p14="http://schemas.microsoft.com/office/powerpoint/2010/main" val="281734782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7" r:id="rId3"/>
    <p:sldLayoutId id="2147483662" r:id="rId4"/>
    <p:sldLayoutId id="2147483672" r:id="rId5"/>
  </p:sldLayoutIdLst>
  <p:txStyles>
    <p:titleStyle>
      <a:lvl1pPr algn="l" defTabSz="457200" rtl="0" eaLnBrk="1" latinLnBrk="0" hangingPunct="1">
        <a:spcBef>
          <a:spcPct val="0"/>
        </a:spcBef>
        <a:buNone/>
        <a:defRPr sz="2800" b="1" kern="1200" cap="all">
          <a:solidFill>
            <a:srgbClr val="CF2124"/>
          </a:solidFill>
          <a:latin typeface="Arial"/>
          <a:ea typeface="+mj-ea"/>
          <a:cs typeface="Arial"/>
        </a:defRPr>
      </a:lvl1pPr>
    </p:titleStyle>
    <p:bodyStyle>
      <a:lvl1pPr marL="342900" indent="-342900" algn="l" defTabSz="457200" rtl="0" eaLnBrk="1" latinLnBrk="0" hangingPunct="1">
        <a:spcBef>
          <a:spcPct val="20000"/>
        </a:spcBef>
        <a:buClr>
          <a:srgbClr val="D02124"/>
        </a:buClr>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
          <a:srgbClr val="D02124"/>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D02124"/>
        </a:buClr>
        <a:buSzPct val="80000"/>
        <a:buFont typeface="Lucida Grande"/>
        <a:buChar char="-"/>
        <a:defRPr sz="20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516430"/>
      </p:ext>
    </p:extLst>
  </p:cSld>
  <p:clrMap bg1="lt1" tx1="dk1" bg2="lt2" tx2="dk2" accent1="accent1" accent2="accent2" accent3="accent3" accent4="accent4" accent5="accent5" accent6="accent6" hlink="hlink" folHlink="folHlink"/>
  <p:sldLayoutIdLst>
    <p:sldLayoutId id="2147483654" r:id="rId1"/>
    <p:sldLayoutId id="214748365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7" name="Title 6"/>
          <p:cNvSpPr txBox="1">
            <a:spLocks/>
          </p:cNvSpPr>
          <p:nvPr/>
        </p:nvSpPr>
        <p:spPr>
          <a:xfrm>
            <a:off x="457200" y="2967038"/>
            <a:ext cx="8229600" cy="923330"/>
          </a:xfrm>
          <a:prstGeom prst="rect">
            <a:avLst/>
          </a:prstGeom>
        </p:spPr>
        <p:txBody>
          <a:bodyPr vert="horz">
            <a:spAutoFit/>
          </a:bodyPr>
          <a:lstStyle>
            <a:lvl1pPr algn="l" defTabSz="457200" rtl="0" eaLnBrk="1" latinLnBrk="0" hangingPunct="1">
              <a:spcBef>
                <a:spcPct val="0"/>
              </a:spcBef>
              <a:buNone/>
              <a:defRPr sz="3200" b="1" kern="1200" spc="-60">
                <a:solidFill>
                  <a:schemeClr val="bg1">
                    <a:lumMod val="95000"/>
                  </a:schemeClr>
                </a:solidFill>
                <a:latin typeface="Arial"/>
                <a:ea typeface="+mj-ea"/>
                <a:cs typeface="Arial"/>
              </a:defRPr>
            </a:lvl1pPr>
          </a:lstStyle>
          <a:p>
            <a:r>
              <a:rPr lang="en-US" sz="5400" cap="all" dirty="0" smtClean="0"/>
              <a:t>THANK YOU</a:t>
            </a:r>
            <a:endParaRPr lang="en-US" sz="5400" cap="all" dirty="0"/>
          </a:p>
        </p:txBody>
      </p:sp>
      <p:sp>
        <p:nvSpPr>
          <p:cNvPr id="9" name="TextBox 8"/>
          <p:cNvSpPr txBox="1"/>
          <p:nvPr userDrawn="1"/>
        </p:nvSpPr>
        <p:spPr>
          <a:xfrm>
            <a:off x="5922335" y="6138268"/>
            <a:ext cx="2764465" cy="307777"/>
          </a:xfrm>
          <a:prstGeom prst="rect">
            <a:avLst/>
          </a:prstGeom>
          <a:noFill/>
        </p:spPr>
        <p:txBody>
          <a:bodyPr wrap="square" rtlCol="0">
            <a:spAutoFit/>
          </a:bodyPr>
          <a:lstStyle/>
          <a:p>
            <a:pPr algn="r"/>
            <a:r>
              <a:rPr lang="en-US" sz="1400" b="1" baseline="0" dirty="0" smtClean="0">
                <a:solidFill>
                  <a:srgbClr val="F3B329"/>
                </a:solidFill>
                <a:latin typeface="Arial"/>
                <a:cs typeface="Arial"/>
              </a:rPr>
              <a:t>redsealmeasurement.com</a:t>
            </a:r>
            <a:endParaRPr lang="en-US" sz="1400" b="1" dirty="0">
              <a:solidFill>
                <a:srgbClr val="F3B329"/>
              </a:solidFill>
              <a:latin typeface="Arial"/>
              <a:cs typeface="Arial"/>
            </a:endParaRPr>
          </a:p>
        </p:txBody>
      </p:sp>
    </p:spTree>
    <p:extLst>
      <p:ext uri="{BB962C8B-B14F-4D97-AF65-F5344CB8AC3E}">
        <p14:creationId xmlns:p14="http://schemas.microsoft.com/office/powerpoint/2010/main" val="71524707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itle 6"/>
          <p:cNvSpPr txBox="1">
            <a:spLocks/>
          </p:cNvSpPr>
          <p:nvPr/>
        </p:nvSpPr>
        <p:spPr>
          <a:xfrm>
            <a:off x="457200" y="2967038"/>
            <a:ext cx="8229600" cy="923925"/>
          </a:xfrm>
          <a:prstGeom prst="rect">
            <a:avLst/>
          </a:prstGeom>
        </p:spPr>
        <p:txBody>
          <a:bodyPr>
            <a:spAutoFit/>
          </a:bodyPr>
          <a:lstStyle>
            <a:lvl1pPr algn="l" defTabSz="457200" rtl="0" eaLnBrk="1" latinLnBrk="0" hangingPunct="1">
              <a:spcBef>
                <a:spcPct val="0"/>
              </a:spcBef>
              <a:buNone/>
              <a:defRPr sz="3200" b="1" kern="1200" spc="-60">
                <a:solidFill>
                  <a:schemeClr val="bg1">
                    <a:lumMod val="95000"/>
                  </a:schemeClr>
                </a:solidFill>
                <a:latin typeface="Arial"/>
                <a:ea typeface="+mj-ea"/>
                <a:cs typeface="Arial"/>
              </a:defRPr>
            </a:lvl1pPr>
          </a:lstStyle>
          <a:p>
            <a:pPr>
              <a:defRPr/>
            </a:pPr>
            <a:r>
              <a:rPr lang="en-US" sz="5400" cap="all" dirty="0" smtClean="0">
                <a:solidFill>
                  <a:prstClr val="white">
                    <a:lumMod val="95000"/>
                  </a:prstClr>
                </a:solidFill>
              </a:rPr>
              <a:t>THANK YOU</a:t>
            </a:r>
            <a:endParaRPr lang="en-US" sz="5400" cap="all" dirty="0">
              <a:solidFill>
                <a:prstClr val="white">
                  <a:lumMod val="95000"/>
                </a:prstClr>
              </a:solidFill>
            </a:endParaRPr>
          </a:p>
        </p:txBody>
      </p:sp>
      <p:sp>
        <p:nvSpPr>
          <p:cNvPr id="2051" name="TextBox 8"/>
          <p:cNvSpPr txBox="1">
            <a:spLocks noChangeArrowheads="1"/>
          </p:cNvSpPr>
          <p:nvPr userDrawn="1"/>
        </p:nvSpPr>
        <p:spPr bwMode="auto">
          <a:xfrm>
            <a:off x="5922963" y="6138863"/>
            <a:ext cx="276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r>
              <a:rPr lang="en-US" altLang="en-US" sz="1400" b="1" smtClean="0">
                <a:solidFill>
                  <a:srgbClr val="F3B329"/>
                </a:solidFill>
              </a:rPr>
              <a:t>redsealmeasurement.com</a:t>
            </a:r>
          </a:p>
        </p:txBody>
      </p:sp>
    </p:spTree>
    <p:extLst>
      <p:ext uri="{BB962C8B-B14F-4D97-AF65-F5344CB8AC3E}">
        <p14:creationId xmlns:p14="http://schemas.microsoft.com/office/powerpoint/2010/main" val="228424311"/>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9283"/>
            <a:ext cx="8229600" cy="523220"/>
          </a:xfrm>
          <a:prstGeom prst="rect">
            <a:avLst/>
          </a:prstGeom>
        </p:spPr>
        <p:txBody>
          <a:bodyPr vert="horz" lIns="91440" tIns="45720" rIns="91440" bIns="45720" rtlCol="0" anchor="ctr">
            <a:spAutoFit/>
          </a:bodyPr>
          <a:lstStyle/>
          <a:p>
            <a:r>
              <a:rPr lang="en-US" dirty="0" smtClean="0"/>
              <a:t>CLICK TO ADD TITLE</a:t>
            </a:r>
            <a:endParaRPr lang="en-US" dirty="0"/>
          </a:p>
        </p:txBody>
      </p:sp>
      <p:sp>
        <p:nvSpPr>
          <p:cNvPr id="3" name="Text Placeholder 2"/>
          <p:cNvSpPr>
            <a:spLocks noGrp="1"/>
          </p:cNvSpPr>
          <p:nvPr>
            <p:ph type="body" idx="1"/>
          </p:nvPr>
        </p:nvSpPr>
        <p:spPr>
          <a:xfrm>
            <a:off x="457200" y="1707720"/>
            <a:ext cx="8229600" cy="12422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descr="RSM-logo-for-signature.jpg"/>
          <p:cNvPicPr>
            <a:picLocks noChangeAspect="1"/>
          </p:cNvPicPr>
          <p:nvPr userDrawn="1"/>
        </p:nvPicPr>
        <p:blipFill>
          <a:blip r:embed="rId8"/>
          <a:stretch>
            <a:fillRect/>
          </a:stretch>
        </p:blipFill>
        <p:spPr>
          <a:xfrm>
            <a:off x="7106980" y="78672"/>
            <a:ext cx="1905000" cy="561975"/>
          </a:xfrm>
          <a:prstGeom prst="rect">
            <a:avLst/>
          </a:prstGeom>
        </p:spPr>
      </p:pic>
    </p:spTree>
    <p:extLst>
      <p:ext uri="{BB962C8B-B14F-4D97-AF65-F5344CB8AC3E}">
        <p14:creationId xmlns:p14="http://schemas.microsoft.com/office/powerpoint/2010/main" val="41592255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98" r:id="rId6"/>
  </p:sldLayoutIdLst>
  <p:txStyles>
    <p:titleStyle>
      <a:lvl1pPr algn="l" defTabSz="457200" rtl="0" eaLnBrk="1" latinLnBrk="0" hangingPunct="1">
        <a:spcBef>
          <a:spcPct val="0"/>
        </a:spcBef>
        <a:buNone/>
        <a:defRPr sz="2800" b="1" kern="1200" cap="all">
          <a:solidFill>
            <a:srgbClr val="CF2124"/>
          </a:solidFill>
          <a:latin typeface="Arial"/>
          <a:ea typeface="+mj-ea"/>
          <a:cs typeface="Arial"/>
        </a:defRPr>
      </a:lvl1pPr>
    </p:titleStyle>
    <p:bodyStyle>
      <a:lvl1pPr marL="342900" indent="-342900" algn="l" defTabSz="457200" rtl="0" eaLnBrk="1" latinLnBrk="0" hangingPunct="1">
        <a:spcBef>
          <a:spcPct val="20000"/>
        </a:spcBef>
        <a:buClr>
          <a:srgbClr val="D02124"/>
        </a:buClr>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
          <a:srgbClr val="D02124"/>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D02124"/>
        </a:buClr>
        <a:buSzPct val="80000"/>
        <a:buFont typeface="Lucida Grande"/>
        <a:buChar char="-"/>
        <a:defRPr sz="20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50913"/>
            <a:ext cx="8229600" cy="523875"/>
          </a:xfrm>
          <a:prstGeom prst="rect">
            <a:avLst/>
          </a:prstGeom>
        </p:spPr>
        <p:txBody>
          <a:bodyPr vert="horz" lIns="91440" tIns="45720" rIns="91440" bIns="45720" rtlCol="0" anchor="ctr">
            <a:spAutoFit/>
          </a:bodyPr>
          <a:lstStyle/>
          <a:p>
            <a:r>
              <a:rPr lang="en-US" dirty="0" smtClean="0"/>
              <a:t>CLICK TO ADD TITLE</a:t>
            </a:r>
            <a:endParaRPr lang="en-US" dirty="0"/>
          </a:p>
        </p:txBody>
      </p:sp>
      <p:sp>
        <p:nvSpPr>
          <p:cNvPr id="1027" name="Text Placeholder 2"/>
          <p:cNvSpPr>
            <a:spLocks noGrp="1"/>
          </p:cNvSpPr>
          <p:nvPr>
            <p:ph type="body" idx="1"/>
          </p:nvPr>
        </p:nvSpPr>
        <p:spPr bwMode="auto">
          <a:xfrm>
            <a:off x="457200" y="1852613"/>
            <a:ext cx="82296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28" name="Picture 4" descr="Red-Seal-Measurement-powerpoint-header.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37083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 id="2147483686" r:id="rId6"/>
    <p:sldLayoutId id="2147483687" r:id="rId7"/>
  </p:sldLayoutIdLst>
  <p:txStyles>
    <p:titleStyle>
      <a:lvl1pPr algn="l" defTabSz="457200" rtl="0" eaLnBrk="0" fontAlgn="base" hangingPunct="0">
        <a:spcBef>
          <a:spcPct val="0"/>
        </a:spcBef>
        <a:spcAft>
          <a:spcPct val="0"/>
        </a:spcAft>
        <a:defRPr sz="2800" b="1" kern="1200" cap="all">
          <a:solidFill>
            <a:srgbClr val="CF2124"/>
          </a:solidFill>
          <a:latin typeface="Arial"/>
          <a:ea typeface="+mj-ea"/>
          <a:cs typeface="Arial"/>
        </a:defRPr>
      </a:lvl1pPr>
      <a:lvl2pPr algn="l" defTabSz="457200" rtl="0" eaLnBrk="0" fontAlgn="base" hangingPunct="0">
        <a:spcBef>
          <a:spcPct val="0"/>
        </a:spcBef>
        <a:spcAft>
          <a:spcPct val="0"/>
        </a:spcAft>
        <a:defRPr sz="2800" b="1">
          <a:solidFill>
            <a:srgbClr val="CF2124"/>
          </a:solidFill>
          <a:latin typeface="Arial" pitchFamily="34" charset="0"/>
          <a:cs typeface="Arial" pitchFamily="34" charset="0"/>
        </a:defRPr>
      </a:lvl2pPr>
      <a:lvl3pPr algn="l" defTabSz="457200" rtl="0" eaLnBrk="0" fontAlgn="base" hangingPunct="0">
        <a:spcBef>
          <a:spcPct val="0"/>
        </a:spcBef>
        <a:spcAft>
          <a:spcPct val="0"/>
        </a:spcAft>
        <a:defRPr sz="2800" b="1">
          <a:solidFill>
            <a:srgbClr val="CF2124"/>
          </a:solidFill>
          <a:latin typeface="Arial" pitchFamily="34" charset="0"/>
          <a:cs typeface="Arial" pitchFamily="34" charset="0"/>
        </a:defRPr>
      </a:lvl3pPr>
      <a:lvl4pPr algn="l" defTabSz="457200" rtl="0" eaLnBrk="0" fontAlgn="base" hangingPunct="0">
        <a:spcBef>
          <a:spcPct val="0"/>
        </a:spcBef>
        <a:spcAft>
          <a:spcPct val="0"/>
        </a:spcAft>
        <a:defRPr sz="2800" b="1">
          <a:solidFill>
            <a:srgbClr val="CF2124"/>
          </a:solidFill>
          <a:latin typeface="Arial" pitchFamily="34" charset="0"/>
          <a:cs typeface="Arial" pitchFamily="34" charset="0"/>
        </a:defRPr>
      </a:lvl4pPr>
      <a:lvl5pPr algn="l" defTabSz="457200" rtl="0" eaLnBrk="0" fontAlgn="base" hangingPunct="0">
        <a:spcBef>
          <a:spcPct val="0"/>
        </a:spcBef>
        <a:spcAft>
          <a:spcPct val="0"/>
        </a:spcAft>
        <a:defRPr sz="2800" b="1">
          <a:solidFill>
            <a:srgbClr val="CF2124"/>
          </a:solidFill>
          <a:latin typeface="Arial" pitchFamily="34" charset="0"/>
          <a:cs typeface="Arial" pitchFamily="34" charset="0"/>
        </a:defRPr>
      </a:lvl5pPr>
      <a:lvl6pPr marL="457200" algn="l" defTabSz="457200" rtl="0" fontAlgn="base">
        <a:spcBef>
          <a:spcPct val="0"/>
        </a:spcBef>
        <a:spcAft>
          <a:spcPct val="0"/>
        </a:spcAft>
        <a:defRPr sz="2800" b="1">
          <a:solidFill>
            <a:srgbClr val="CF2124"/>
          </a:solidFill>
          <a:latin typeface="Arial" pitchFamily="34" charset="0"/>
          <a:cs typeface="Arial" pitchFamily="34" charset="0"/>
        </a:defRPr>
      </a:lvl6pPr>
      <a:lvl7pPr marL="914400" algn="l" defTabSz="457200" rtl="0" fontAlgn="base">
        <a:spcBef>
          <a:spcPct val="0"/>
        </a:spcBef>
        <a:spcAft>
          <a:spcPct val="0"/>
        </a:spcAft>
        <a:defRPr sz="2800" b="1">
          <a:solidFill>
            <a:srgbClr val="CF2124"/>
          </a:solidFill>
          <a:latin typeface="Arial" pitchFamily="34" charset="0"/>
          <a:cs typeface="Arial" pitchFamily="34" charset="0"/>
        </a:defRPr>
      </a:lvl7pPr>
      <a:lvl8pPr marL="1371600" algn="l" defTabSz="457200" rtl="0" fontAlgn="base">
        <a:spcBef>
          <a:spcPct val="0"/>
        </a:spcBef>
        <a:spcAft>
          <a:spcPct val="0"/>
        </a:spcAft>
        <a:defRPr sz="2800" b="1">
          <a:solidFill>
            <a:srgbClr val="CF2124"/>
          </a:solidFill>
          <a:latin typeface="Arial" pitchFamily="34" charset="0"/>
          <a:cs typeface="Arial" pitchFamily="34" charset="0"/>
        </a:defRPr>
      </a:lvl8pPr>
      <a:lvl9pPr marL="1828800" algn="l" defTabSz="457200" rtl="0" fontAlgn="base">
        <a:spcBef>
          <a:spcPct val="0"/>
        </a:spcBef>
        <a:spcAft>
          <a:spcPct val="0"/>
        </a:spcAft>
        <a:defRPr sz="2800" b="1">
          <a:solidFill>
            <a:srgbClr val="CF2124"/>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Clr>
          <a:srgbClr val="D02124"/>
        </a:buClr>
        <a:buFont typeface="Lucida Grande"/>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Clr>
          <a:srgbClr val="D02124"/>
        </a:buClr>
        <a:buSzPct val="100000"/>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Clr>
          <a:srgbClr val="D02124"/>
        </a:buClr>
        <a:buSzPct val="80000"/>
        <a:buFont typeface="Lucida Grande"/>
        <a:buChar char="-"/>
        <a:defRPr sz="2000" kern="1200">
          <a:solidFill>
            <a:schemeClr val="tx1"/>
          </a:solidFill>
          <a:latin typeface="Arial"/>
          <a:ea typeface="+mn-ea"/>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9283"/>
            <a:ext cx="8229600" cy="523220"/>
          </a:xfrm>
          <a:prstGeom prst="rect">
            <a:avLst/>
          </a:prstGeom>
        </p:spPr>
        <p:txBody>
          <a:bodyPr vert="horz" lIns="91440" tIns="45720" rIns="91440" bIns="45720" rtlCol="0" anchor="ctr">
            <a:spAutoFit/>
          </a:bodyPr>
          <a:lstStyle/>
          <a:p>
            <a:r>
              <a:rPr lang="en-US" dirty="0" smtClean="0"/>
              <a:t>CLICK TO ADD TITLE</a:t>
            </a:r>
            <a:endParaRPr lang="en-US" dirty="0"/>
          </a:p>
        </p:txBody>
      </p:sp>
      <p:sp>
        <p:nvSpPr>
          <p:cNvPr id="3" name="Text Placeholder 2"/>
          <p:cNvSpPr>
            <a:spLocks noGrp="1"/>
          </p:cNvSpPr>
          <p:nvPr>
            <p:ph type="body" idx="1"/>
          </p:nvPr>
        </p:nvSpPr>
        <p:spPr>
          <a:xfrm>
            <a:off x="457200" y="1707720"/>
            <a:ext cx="8229600" cy="12422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descr="RSM-logo-for-signature.jpg"/>
          <p:cNvPicPr>
            <a:picLocks noChangeAspect="1"/>
          </p:cNvPicPr>
          <p:nvPr userDrawn="1"/>
        </p:nvPicPr>
        <p:blipFill>
          <a:blip r:embed="rId10" cstate="print"/>
          <a:stretch>
            <a:fillRect/>
          </a:stretch>
        </p:blipFill>
        <p:spPr>
          <a:xfrm>
            <a:off x="7106980" y="78672"/>
            <a:ext cx="1905000" cy="561975"/>
          </a:xfrm>
          <a:prstGeom prst="rect">
            <a:avLst/>
          </a:prstGeom>
        </p:spPr>
      </p:pic>
    </p:spTree>
    <p:extLst>
      <p:ext uri="{BB962C8B-B14F-4D97-AF65-F5344CB8AC3E}">
        <p14:creationId xmlns:p14="http://schemas.microsoft.com/office/powerpoint/2010/main" val="37143764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457200" rtl="0" eaLnBrk="1" latinLnBrk="0" hangingPunct="1">
        <a:spcBef>
          <a:spcPct val="0"/>
        </a:spcBef>
        <a:buNone/>
        <a:defRPr sz="2800" b="1" kern="1200" cap="all">
          <a:solidFill>
            <a:srgbClr val="CF2124"/>
          </a:solidFill>
          <a:latin typeface="Arial"/>
          <a:ea typeface="+mj-ea"/>
          <a:cs typeface="Arial"/>
        </a:defRPr>
      </a:lvl1pPr>
    </p:titleStyle>
    <p:bodyStyle>
      <a:lvl1pPr marL="342900" indent="-342900" algn="l" defTabSz="457200" rtl="0" eaLnBrk="1" latinLnBrk="0" hangingPunct="1">
        <a:spcBef>
          <a:spcPct val="20000"/>
        </a:spcBef>
        <a:buClr>
          <a:srgbClr val="D02124"/>
        </a:buClr>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
          <a:srgbClr val="D02124"/>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D02124"/>
        </a:buClr>
        <a:buSzPct val="80000"/>
        <a:buFont typeface="Lucida Grande"/>
        <a:buChar char="-"/>
        <a:defRPr sz="20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7.xml"/><Relationship Id="rId1" Type="http://schemas.openxmlformats.org/officeDocument/2006/relationships/themeOverride" Target="../theme/themeOverride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1.xml"/><Relationship Id="rId1" Type="http://schemas.openxmlformats.org/officeDocument/2006/relationships/vmlDrawing" Target="../drawings/vmlDrawing4.vml"/><Relationship Id="rId4" Type="http://schemas.openxmlformats.org/officeDocument/2006/relationships/image" Target="../media/image45.emf"/></Relationships>
</file>

<file path=ppt/slides/_rels/slide47.xml.rels><?xml version="1.0" encoding="UTF-8" standalone="yes"?>
<Relationships xmlns="http://schemas.openxmlformats.org/package/2006/relationships"><Relationship Id="rId3" Type="http://schemas.openxmlformats.org/officeDocument/2006/relationships/hyperlink" Target="mailto:SUPPORT@REDSEALMEASUREMENT.COM" TargetMode="External"/><Relationship Id="rId2" Type="http://schemas.openxmlformats.org/officeDocument/2006/relationships/hyperlink" Target="http://www.redsealmeasurement.com/" TargetMode="Externa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800100" y="931863"/>
            <a:ext cx="8229600" cy="955675"/>
          </a:xfrm>
        </p:spPr>
        <p:txBody>
          <a:bodyPr/>
          <a:lstStyle/>
          <a:p>
            <a:pPr eaLnBrk="1" fontAlgn="auto" hangingPunct="1">
              <a:spcAft>
                <a:spcPts val="0"/>
              </a:spcAft>
              <a:defRPr/>
            </a:pPr>
            <a:r>
              <a:rPr lang="en-US" cap="none" dirty="0" smtClean="0"/>
              <a:t>Red Seal Measurement</a:t>
            </a:r>
            <a:br>
              <a:rPr lang="en-US" cap="none" dirty="0" smtClean="0"/>
            </a:br>
            <a:r>
              <a:rPr lang="en-US" cap="none" dirty="0" smtClean="0"/>
              <a:t>Greenwood, SC</a:t>
            </a:r>
            <a:endParaRPr lang="en-US" dirty="0" smtClean="0"/>
          </a:p>
        </p:txBody>
      </p:sp>
      <p:pic>
        <p:nvPicPr>
          <p:cNvPr id="10243" name="Picture 5" descr="C:\Documents and Settings\cpattiso\Desktop\LM product presentation\Aerial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2127250"/>
            <a:ext cx="3963988" cy="2286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3"/>
          <p:cNvSpPr>
            <a:spLocks noChangeArrowheads="1"/>
          </p:cNvSpPr>
          <p:nvPr/>
        </p:nvSpPr>
        <p:spPr bwMode="auto">
          <a:xfrm>
            <a:off x="5192713" y="2127250"/>
            <a:ext cx="3036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Clr>
                <a:srgbClr val="F66014"/>
              </a:buClr>
              <a:buFontTx/>
              <a:buNone/>
            </a:pPr>
            <a:r>
              <a:rPr lang="fr-FR" altLang="en-US" b="1" smtClean="0">
                <a:solidFill>
                  <a:srgbClr val="1E1E23"/>
                </a:solidFill>
              </a:rPr>
              <a:t>Refined fuel and industrial meters for worldwide applications</a:t>
            </a:r>
          </a:p>
        </p:txBody>
      </p:sp>
      <p:pic>
        <p:nvPicPr>
          <p:cNvPr id="10245" name="Picture 7" descr="iso90012008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9475" y="3732213"/>
            <a:ext cx="13271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SO_AGS_14001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4927600"/>
            <a:ext cx="23653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3"/>
          <p:cNvSpPr txBox="1">
            <a:spLocks noChangeArrowheads="1"/>
          </p:cNvSpPr>
          <p:nvPr/>
        </p:nvSpPr>
        <p:spPr bwMode="auto">
          <a:xfrm>
            <a:off x="809625" y="5121275"/>
            <a:ext cx="3263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90488"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50000"/>
              </a:spcBef>
              <a:spcAft>
                <a:spcPct val="0"/>
              </a:spcAft>
              <a:buClr>
                <a:srgbClr val="F66014"/>
              </a:buClr>
              <a:buSzPct val="110000"/>
              <a:buFontTx/>
              <a:buNone/>
            </a:pPr>
            <a:r>
              <a:rPr lang="en-GB" altLang="en-US" sz="1400" b="1" smtClean="0">
                <a:solidFill>
                  <a:srgbClr val="1E1E23"/>
                </a:solidFill>
              </a:rPr>
              <a:t>Total Area </a:t>
            </a:r>
            <a:r>
              <a:rPr lang="fr-FR" altLang="en-US" sz="1400" b="1" smtClean="0">
                <a:solidFill>
                  <a:srgbClr val="1E1E23"/>
                </a:solidFill>
              </a:rPr>
              <a:t>–</a:t>
            </a:r>
            <a:r>
              <a:rPr lang="en-GB" altLang="en-US" sz="1400" b="1" smtClean="0">
                <a:solidFill>
                  <a:srgbClr val="1E1E23"/>
                </a:solidFill>
              </a:rPr>
              <a:t> 24.4 acres</a:t>
            </a:r>
          </a:p>
          <a:p>
            <a:pPr fontAlgn="base">
              <a:spcBef>
                <a:spcPts val="600"/>
              </a:spcBef>
              <a:spcAft>
                <a:spcPct val="0"/>
              </a:spcAft>
              <a:buClr>
                <a:srgbClr val="F66014"/>
              </a:buClr>
              <a:buSzPct val="110000"/>
              <a:buFontTx/>
              <a:buNone/>
            </a:pPr>
            <a:r>
              <a:rPr lang="en-GB" altLang="en-US" sz="1400" b="1" smtClean="0">
                <a:solidFill>
                  <a:srgbClr val="1E1E23"/>
                </a:solidFill>
              </a:rPr>
              <a:t>Total Buildings </a:t>
            </a:r>
            <a:r>
              <a:rPr lang="fr-FR" altLang="en-US" sz="1400" b="1" smtClean="0">
                <a:solidFill>
                  <a:srgbClr val="1E1E23"/>
                </a:solidFill>
              </a:rPr>
              <a:t>–</a:t>
            </a:r>
            <a:r>
              <a:rPr lang="en-GB" altLang="en-US" sz="1400" b="1" smtClean="0">
                <a:solidFill>
                  <a:srgbClr val="1E1E23"/>
                </a:solidFill>
              </a:rPr>
              <a:t> 120,000 ft</a:t>
            </a:r>
            <a:r>
              <a:rPr lang="en-GB" altLang="en-US" sz="1400" b="1" baseline="30000" smtClean="0">
                <a:solidFill>
                  <a:srgbClr val="1E1E23"/>
                </a:solidFill>
              </a:rPr>
              <a:t>2</a:t>
            </a:r>
            <a:endParaRPr lang="fr-FR" altLang="en-US" sz="1400" b="1" baseline="30000" smtClean="0">
              <a:solidFill>
                <a:srgbClr val="1E1E23"/>
              </a:solidFill>
            </a:endParaRPr>
          </a:p>
          <a:p>
            <a:pPr lvl="1" fontAlgn="base">
              <a:spcBef>
                <a:spcPct val="0"/>
              </a:spcBef>
              <a:spcAft>
                <a:spcPct val="0"/>
              </a:spcAft>
              <a:buClr>
                <a:srgbClr val="F66014"/>
              </a:buClr>
              <a:buSzPct val="110000"/>
              <a:buFontTx/>
              <a:buNone/>
            </a:pPr>
            <a:r>
              <a:rPr lang="fr-FR" altLang="en-US" sz="1200" smtClean="0">
                <a:solidFill>
                  <a:srgbClr val="1E1E23"/>
                </a:solidFill>
              </a:rPr>
              <a:t>(Production 110K , Offices 10K)</a:t>
            </a:r>
          </a:p>
          <a:p>
            <a:pPr fontAlgn="base">
              <a:spcBef>
                <a:spcPts val="600"/>
              </a:spcBef>
              <a:spcAft>
                <a:spcPct val="0"/>
              </a:spcAft>
              <a:buClr>
                <a:srgbClr val="F66014"/>
              </a:buClr>
              <a:buSzPct val="110000"/>
              <a:buFontTx/>
              <a:buNone/>
            </a:pPr>
            <a:r>
              <a:rPr lang="fr-FR" altLang="en-US" sz="1400" b="1" smtClean="0">
                <a:solidFill>
                  <a:srgbClr val="1E1E23"/>
                </a:solidFill>
              </a:rPr>
              <a:t>Employees – 54</a:t>
            </a:r>
          </a:p>
        </p:txBody>
      </p:sp>
    </p:spTree>
    <p:extLst>
      <p:ext uri="{BB962C8B-B14F-4D97-AF65-F5344CB8AC3E}">
        <p14:creationId xmlns:p14="http://schemas.microsoft.com/office/powerpoint/2010/main" val="1933086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Specifications (cont.)</a:t>
            </a:r>
            <a:endParaRPr lang="en-US" dirty="0"/>
          </a:p>
        </p:txBody>
      </p:sp>
      <p:sp>
        <p:nvSpPr>
          <p:cNvPr id="3" name="Content Placeholder 2"/>
          <p:cNvSpPr>
            <a:spLocks noGrp="1"/>
          </p:cNvSpPr>
          <p:nvPr>
            <p:ph idx="1"/>
          </p:nvPr>
        </p:nvSpPr>
        <p:spPr>
          <a:xfrm>
            <a:off x="457200" y="1874837"/>
            <a:ext cx="8524875" cy="4906963"/>
          </a:xfrm>
        </p:spPr>
        <p:txBody>
          <a:bodyPr/>
          <a:lstStyle/>
          <a:p>
            <a:r>
              <a:rPr lang="en-US" sz="2000" dirty="0" smtClean="0"/>
              <a:t>Temperature			: 204 ℃ max; -45 ℃ min.</a:t>
            </a:r>
          </a:p>
          <a:p>
            <a:r>
              <a:rPr lang="en-US" sz="2000" dirty="0" smtClean="0"/>
              <a:t>Max Operating pressure	:  137 bar (M012)</a:t>
            </a:r>
          </a:p>
          <a:p>
            <a:pPr lvl="8">
              <a:buNone/>
            </a:pPr>
            <a:r>
              <a:rPr lang="en-US" sz="2000" dirty="0" smtClean="0"/>
              <a:t> :  250 bar (M025)</a:t>
            </a:r>
          </a:p>
          <a:p>
            <a:pPr lvl="8">
              <a:buNone/>
            </a:pPr>
            <a:r>
              <a:rPr lang="en-US" sz="2000" dirty="0" smtClean="0"/>
              <a:t> :  204 bar (M050)</a:t>
            </a:r>
          </a:p>
          <a:p>
            <a:pPr lvl="8">
              <a:buNone/>
            </a:pPr>
            <a:r>
              <a:rPr lang="en-US" sz="2000" dirty="0" smtClean="0"/>
              <a:t> :  83 bar (M100)</a:t>
            </a:r>
          </a:p>
          <a:p>
            <a:pPr lvl="8">
              <a:buNone/>
            </a:pPr>
            <a:r>
              <a:rPr lang="en-US" sz="2000" dirty="0" smtClean="0"/>
              <a:t> :  68 bar (M200)</a:t>
            </a:r>
          </a:p>
          <a:p>
            <a:pPr lvl="8">
              <a:buNone/>
            </a:pPr>
            <a:r>
              <a:rPr lang="en-US" sz="2000" dirty="0" smtClean="0"/>
              <a:t> : 103 bar (M300 &amp; M400)</a:t>
            </a:r>
          </a:p>
          <a:p>
            <a:pPr>
              <a:buFont typeface="Wingdings" pitchFamily="2" charset="2"/>
              <a:buChar char="§"/>
            </a:pPr>
            <a:r>
              <a:rPr lang="en-US" sz="2000" dirty="0" smtClean="0"/>
              <a:t> Tube material 	: 316L </a:t>
            </a:r>
            <a:r>
              <a:rPr lang="en-US" sz="2000" dirty="0" err="1" smtClean="0"/>
              <a:t>sst</a:t>
            </a:r>
            <a:endParaRPr lang="en-US" sz="2000" dirty="0" smtClean="0"/>
          </a:p>
          <a:p>
            <a:pPr>
              <a:buFont typeface="Wingdings" pitchFamily="2" charset="2"/>
              <a:buChar char="§"/>
            </a:pPr>
            <a:r>
              <a:rPr lang="en-US" sz="2000" dirty="0" smtClean="0"/>
              <a:t> Housing material	:  304L </a:t>
            </a:r>
            <a:r>
              <a:rPr lang="en-US" sz="2000" dirty="0" err="1" smtClean="0"/>
              <a:t>sst</a:t>
            </a:r>
            <a:endParaRPr lang="en-US" sz="2000" dirty="0" smtClean="0"/>
          </a:p>
          <a:p>
            <a:pPr>
              <a:buFont typeface="Wingdings" pitchFamily="2" charset="2"/>
              <a:buChar char="§"/>
            </a:pPr>
            <a:r>
              <a:rPr lang="en-US" sz="2000" dirty="0" smtClean="0"/>
              <a:t> Cable		: 8 core Belden 89892</a:t>
            </a:r>
          </a:p>
          <a:p>
            <a:pPr>
              <a:buFont typeface="Wingdings" pitchFamily="2" charset="2"/>
              <a:buChar char="§"/>
            </a:pPr>
            <a:r>
              <a:rPr lang="en-US" sz="2000" dirty="0" smtClean="0"/>
              <a:t> Max cable length	: 300 </a:t>
            </a:r>
            <a:r>
              <a:rPr lang="en-US" sz="2000" dirty="0" err="1" smtClean="0"/>
              <a:t>metres</a:t>
            </a:r>
            <a:endParaRPr lang="en-US" sz="2000" dirty="0" smtClean="0"/>
          </a:p>
        </p:txBody>
      </p:sp>
    </p:spTree>
    <p:extLst>
      <p:ext uri="{BB962C8B-B14F-4D97-AF65-F5344CB8AC3E}">
        <p14:creationId xmlns:p14="http://schemas.microsoft.com/office/powerpoint/2010/main" val="2895657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4294967295"/>
          </p:nvPr>
        </p:nvSpPr>
        <p:spPr>
          <a:xfrm>
            <a:off x="7994650" y="6626225"/>
            <a:ext cx="1038225" cy="184150"/>
          </a:xfrm>
          <a:prstGeom prst="rect">
            <a:avLst/>
          </a:prstGeom>
        </p:spPr>
        <p:txBody>
          <a:bodyPr/>
          <a:lstStyle/>
          <a:p>
            <a:r>
              <a:rPr lang="fr-FR"/>
              <a:t>Communications Department- IS</a:t>
            </a:r>
          </a:p>
        </p:txBody>
      </p:sp>
      <p:pic>
        <p:nvPicPr>
          <p:cNvPr id="553986" name="Picture 2"/>
          <p:cNvPicPr>
            <a:picLocks noChangeArrowheads="1"/>
          </p:cNvPicPr>
          <p:nvPr/>
        </p:nvPicPr>
        <p:blipFill>
          <a:blip r:embed="rId2" cstate="print"/>
          <a:srcRect l="1535" t="3108" r="12283" b="35573"/>
          <a:stretch>
            <a:fillRect/>
          </a:stretch>
        </p:blipFill>
        <p:spPr bwMode="auto">
          <a:xfrm>
            <a:off x="1066800" y="1752600"/>
            <a:ext cx="6500812" cy="4487862"/>
          </a:xfrm>
          <a:prstGeom prst="rect">
            <a:avLst/>
          </a:prstGeom>
          <a:noFill/>
          <a:ln w="9525">
            <a:noFill/>
            <a:miter lim="800000"/>
            <a:headEnd/>
            <a:tailEnd/>
          </a:ln>
          <a:effectLst/>
        </p:spPr>
      </p:pic>
      <p:sp>
        <p:nvSpPr>
          <p:cNvPr id="5" name="Rectangle 40"/>
          <p:cNvSpPr txBox="1">
            <a:spLocks noChangeArrowheads="1"/>
          </p:cNvSpPr>
          <p:nvPr/>
        </p:nvSpPr>
        <p:spPr>
          <a:xfrm>
            <a:off x="381000" y="358774"/>
            <a:ext cx="6669087" cy="555625"/>
          </a:xfrm>
          <a:prstGeom prst="rect">
            <a:avLst/>
          </a:prstGeom>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800" b="1" kern="0" dirty="0" smtClean="0">
                <a:solidFill>
                  <a:srgbClr val="C00000"/>
                </a:solidFill>
                <a:latin typeface="+mj-lt"/>
                <a:ea typeface="+mj-ea"/>
                <a:cs typeface="+mj-cs"/>
              </a:rPr>
              <a:t>DIFFERENT TUBE GEOMETRIES</a:t>
            </a:r>
            <a:endParaRPr kumimoji="0" lang="fr-FR" sz="2800" b="1" i="0" u="none" strike="noStrike" kern="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val="16750837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fr-FR"/>
              <a:t>Communications Department- IS</a:t>
            </a:r>
          </a:p>
        </p:txBody>
      </p:sp>
      <p:sp>
        <p:nvSpPr>
          <p:cNvPr id="421890" name="Rectangle 2"/>
          <p:cNvSpPr>
            <a:spLocks noChangeArrowheads="1"/>
          </p:cNvSpPr>
          <p:nvPr/>
        </p:nvSpPr>
        <p:spPr bwMode="auto">
          <a:xfrm>
            <a:off x="1143000" y="5543550"/>
            <a:ext cx="6837363" cy="1171574"/>
          </a:xfrm>
          <a:prstGeom prst="rect">
            <a:avLst/>
          </a:prstGeom>
          <a:noFill/>
          <a:ln w="9525">
            <a:noFill/>
            <a:miter lim="800000"/>
            <a:headEnd/>
            <a:tailEnd/>
          </a:ln>
          <a:effectLst/>
        </p:spPr>
        <p:txBody>
          <a:bodyPr lIns="0" rIns="0" anchor="ctr"/>
          <a:lstStyle/>
          <a:p>
            <a:pPr algn="ctr" eaLnBrk="0" hangingPunct="0">
              <a:spcBef>
                <a:spcPct val="50000"/>
              </a:spcBef>
            </a:pPr>
            <a:r>
              <a:rPr lang="en-US" sz="2000" b="1" dirty="0">
                <a:solidFill>
                  <a:srgbClr val="C00000"/>
                </a:solidFill>
              </a:rPr>
              <a:t>Mass Flowmeter </a:t>
            </a:r>
            <a:r>
              <a:rPr lang="en-US" sz="2000" b="1" dirty="0" smtClean="0">
                <a:solidFill>
                  <a:srgbClr val="C00000"/>
                </a:solidFill>
              </a:rPr>
              <a:t>Components	</a:t>
            </a:r>
          </a:p>
          <a:p>
            <a:pPr algn="ctr" eaLnBrk="0" hangingPunct="0">
              <a:spcBef>
                <a:spcPct val="50000"/>
              </a:spcBef>
            </a:pPr>
            <a:r>
              <a:rPr lang="en-US" sz="1000" b="1" dirty="0" smtClean="0">
                <a:solidFill>
                  <a:srgbClr val="C00000"/>
                </a:solidFill>
              </a:rPr>
              <a:t>16</a:t>
            </a:r>
          </a:p>
        </p:txBody>
      </p:sp>
      <p:sp>
        <p:nvSpPr>
          <p:cNvPr id="421891" name="Rectangle 3"/>
          <p:cNvSpPr>
            <a:spLocks noChangeArrowheads="1"/>
          </p:cNvSpPr>
          <p:nvPr/>
        </p:nvSpPr>
        <p:spPr bwMode="auto">
          <a:xfrm>
            <a:off x="331455" y="518319"/>
            <a:ext cx="6837363" cy="630238"/>
          </a:xfrm>
          <a:prstGeom prst="rect">
            <a:avLst/>
          </a:prstGeom>
          <a:noFill/>
          <a:ln w="9525">
            <a:noFill/>
            <a:miter lim="800000"/>
            <a:headEnd/>
            <a:tailEnd/>
          </a:ln>
          <a:effectLst/>
        </p:spPr>
        <p:txBody>
          <a:bodyPr lIns="92075" tIns="46038" rIns="92075" bIns="46038" anchor="ctr"/>
          <a:lstStyle/>
          <a:p>
            <a:pPr eaLnBrk="0" hangingPunct="0">
              <a:spcBef>
                <a:spcPct val="0"/>
              </a:spcBef>
            </a:pPr>
            <a:r>
              <a:rPr lang="en-US" sz="2800" b="1" dirty="0" smtClean="0">
                <a:solidFill>
                  <a:srgbClr val="C00000"/>
                </a:solidFill>
              </a:rPr>
              <a:t>MASS FLOW OPERATING PRINCIPLE</a:t>
            </a:r>
            <a:endParaRPr lang="en-US" sz="2800" b="1" dirty="0">
              <a:solidFill>
                <a:srgbClr val="C00000"/>
              </a:solidFill>
            </a:endParaRPr>
          </a:p>
        </p:txBody>
      </p:sp>
      <p:pic>
        <p:nvPicPr>
          <p:cNvPr id="421892" name="Picture 4" descr="C:\mass flow\images\component labels640x480.bmp"/>
          <p:cNvPicPr>
            <a:picLocks noChangeAspect="1" noChangeArrowheads="1"/>
          </p:cNvPicPr>
          <p:nvPr/>
        </p:nvPicPr>
        <p:blipFill>
          <a:blip r:embed="rId3" cstate="print"/>
          <a:srcRect l="1012" r="1012"/>
          <a:stretch>
            <a:fillRect/>
          </a:stretch>
        </p:blipFill>
        <p:spPr bwMode="auto">
          <a:xfrm>
            <a:off x="2133600" y="1371600"/>
            <a:ext cx="4876800" cy="3657600"/>
          </a:xfrm>
          <a:prstGeom prst="rect">
            <a:avLst/>
          </a:prstGeom>
          <a:noFill/>
          <a:ln w="9525">
            <a:noFill/>
            <a:miter lim="800000"/>
            <a:headEnd/>
            <a:tailEnd/>
          </a:ln>
        </p:spPr>
      </p:pic>
    </p:spTree>
    <p:extLst>
      <p:ext uri="{BB962C8B-B14F-4D97-AF65-F5344CB8AC3E}">
        <p14:creationId xmlns:p14="http://schemas.microsoft.com/office/powerpoint/2010/main" val="26251298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27088" y="5337175"/>
            <a:ext cx="747553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spcBef>
                <a:spcPct val="50000"/>
              </a:spcBef>
              <a:buClrTx/>
              <a:buFontTx/>
              <a:buNone/>
            </a:pPr>
            <a:r>
              <a:rPr lang="en-US" altLang="en-US" sz="2400" dirty="0"/>
              <a:t>With no liquid flowing, the drive coil causes the tubes to vibrate parallel to each other (in phase</a:t>
            </a:r>
            <a:r>
              <a:rPr lang="en-US" altLang="en-US" sz="2400" dirty="0" smtClean="0"/>
              <a:t>).                   </a:t>
            </a:r>
            <a:r>
              <a:rPr lang="en-US" altLang="en-US" sz="1000" dirty="0" smtClean="0">
                <a:solidFill>
                  <a:srgbClr val="C00000"/>
                </a:solidFill>
              </a:rPr>
              <a:t>17</a:t>
            </a:r>
            <a:endParaRPr lang="en-US" altLang="en-US" sz="2400" dirty="0">
              <a:solidFill>
                <a:srgbClr val="C00000"/>
              </a:solidFill>
            </a:endParaRPr>
          </a:p>
        </p:txBody>
      </p:sp>
      <p:pic>
        <p:nvPicPr>
          <p:cNvPr id="27651" name="Picture 6" descr="Sideview_in-phas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803400"/>
            <a:ext cx="47625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615950" y="815975"/>
            <a:ext cx="6837363" cy="630238"/>
          </a:xfrm>
          <a:prstGeom prst="rect">
            <a:avLst/>
          </a:prstGeom>
          <a:noFill/>
          <a:ln w="9525">
            <a:noFill/>
            <a:miter lim="800000"/>
            <a:headEnd/>
            <a:tailEnd/>
          </a:ln>
        </p:spPr>
        <p:txBody>
          <a:bodyPr lIns="92075" tIns="46038" rIns="92075" bIns="46038" anchor="ctr"/>
          <a:lstStyle/>
          <a:p>
            <a:pPr eaLnBrk="0" fontAlgn="auto" hangingPunct="0">
              <a:spcBef>
                <a:spcPts val="0"/>
              </a:spcBef>
              <a:spcAft>
                <a:spcPts val="0"/>
              </a:spcAft>
              <a:defRPr/>
            </a:pPr>
            <a:r>
              <a:rPr lang="en-US" sz="2800" b="1" dirty="0">
                <a:solidFill>
                  <a:srgbClr val="CF2124"/>
                </a:solidFill>
                <a:latin typeface="Arial"/>
                <a:ea typeface="+mj-ea"/>
                <a:cs typeface="Arial"/>
              </a:rPr>
              <a:t>Mass Flow Operation</a:t>
            </a:r>
          </a:p>
        </p:txBody>
      </p:sp>
    </p:spTree>
    <p:extLst>
      <p:ext uri="{BB962C8B-B14F-4D97-AF65-F5344CB8AC3E}">
        <p14:creationId xmlns:p14="http://schemas.microsoft.com/office/powerpoint/2010/main" val="4326117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96913" y="5457825"/>
            <a:ext cx="7981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spcBef>
                <a:spcPct val="50000"/>
              </a:spcBef>
              <a:buClrTx/>
              <a:buFontTx/>
              <a:buNone/>
            </a:pPr>
            <a:r>
              <a:rPr lang="en-US" altLang="en-US" sz="2400" dirty="0"/>
              <a:t>Product flow causes the ends of the tubes to vibrate out of phase.  The sensor coils measure this phase difference, allowing calculation of mass</a:t>
            </a:r>
            <a:r>
              <a:rPr lang="en-US" altLang="en-US" sz="2400" dirty="0" smtClean="0"/>
              <a:t>.                                               </a:t>
            </a:r>
            <a:r>
              <a:rPr lang="en-US" altLang="en-US" sz="1000" dirty="0" smtClean="0">
                <a:solidFill>
                  <a:srgbClr val="FF0000"/>
                </a:solidFill>
              </a:rPr>
              <a:t>18</a:t>
            </a:r>
            <a:endParaRPr lang="en-US" altLang="en-US" sz="2400" dirty="0">
              <a:solidFill>
                <a:srgbClr val="FF0000"/>
              </a:solidFill>
            </a:endParaRPr>
          </a:p>
          <a:p>
            <a:pPr>
              <a:spcBef>
                <a:spcPct val="50000"/>
              </a:spcBef>
              <a:buClrTx/>
              <a:buFontTx/>
              <a:buNone/>
            </a:pPr>
            <a:endParaRPr lang="en-US" altLang="en-US" dirty="0">
              <a:solidFill>
                <a:srgbClr val="003366"/>
              </a:solidFill>
            </a:endParaRPr>
          </a:p>
        </p:txBody>
      </p:sp>
      <p:pic>
        <p:nvPicPr>
          <p:cNvPr id="28675" name="Picture 5" descr="Sideview_twis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803400"/>
            <a:ext cx="47625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615950" y="815975"/>
            <a:ext cx="6837363" cy="630238"/>
          </a:xfrm>
          <a:prstGeom prst="rect">
            <a:avLst/>
          </a:prstGeom>
          <a:noFill/>
          <a:ln w="9525">
            <a:noFill/>
            <a:miter lim="800000"/>
            <a:headEnd/>
            <a:tailEnd/>
          </a:ln>
        </p:spPr>
        <p:txBody>
          <a:bodyPr lIns="92075" tIns="46038" rIns="92075" bIns="46038" anchor="ctr"/>
          <a:lstStyle/>
          <a:p>
            <a:pPr eaLnBrk="0" fontAlgn="auto" hangingPunct="0">
              <a:spcBef>
                <a:spcPts val="0"/>
              </a:spcBef>
              <a:spcAft>
                <a:spcPts val="0"/>
              </a:spcAft>
              <a:defRPr/>
            </a:pPr>
            <a:r>
              <a:rPr lang="en-US" sz="2800" b="1" dirty="0">
                <a:solidFill>
                  <a:srgbClr val="CF2124"/>
                </a:solidFill>
                <a:latin typeface="Arial"/>
                <a:ea typeface="+mj-ea"/>
                <a:cs typeface="Arial"/>
              </a:rPr>
              <a:t>Mass Flow Operation</a:t>
            </a:r>
          </a:p>
        </p:txBody>
      </p:sp>
    </p:spTree>
    <p:extLst>
      <p:ext uri="{BB962C8B-B14F-4D97-AF65-F5344CB8AC3E}">
        <p14:creationId xmlns:p14="http://schemas.microsoft.com/office/powerpoint/2010/main" val="7367153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3"/>
          <p:cNvSpPr>
            <a:spLocks noGrp="1"/>
          </p:cNvSpPr>
          <p:nvPr>
            <p:ph type="ftr" sz="quarter" idx="10"/>
          </p:nvPr>
        </p:nvSpPr>
        <p:spPr/>
        <p:txBody>
          <a:bodyPr/>
          <a:lstStyle/>
          <a:p>
            <a:r>
              <a:rPr lang="fr-FR"/>
              <a:t>Communications Department- IS</a:t>
            </a:r>
          </a:p>
        </p:txBody>
      </p:sp>
      <p:sp>
        <p:nvSpPr>
          <p:cNvPr id="419848" name="Rectangle 8"/>
          <p:cNvSpPr>
            <a:spLocks noChangeArrowheads="1"/>
          </p:cNvSpPr>
          <p:nvPr/>
        </p:nvSpPr>
        <p:spPr bwMode="auto">
          <a:xfrm>
            <a:off x="5715000" y="1295400"/>
            <a:ext cx="3429000" cy="1413207"/>
          </a:xfrm>
          <a:prstGeom prst="rect">
            <a:avLst/>
          </a:prstGeom>
          <a:noFill/>
          <a:ln w="12700">
            <a:noFill/>
            <a:miter lim="800000"/>
            <a:headEnd/>
            <a:tailEnd/>
          </a:ln>
          <a:effectLst/>
        </p:spPr>
        <p:txBody>
          <a:bodyPr wrap="square" lIns="90488" tIns="44450" rIns="90488" bIns="44450">
            <a:spAutoFit/>
          </a:bodyPr>
          <a:lstStyle/>
          <a:p>
            <a:pPr eaLnBrk="0" hangingPunct="0">
              <a:spcBef>
                <a:spcPct val="0"/>
              </a:spcBef>
            </a:pPr>
            <a:r>
              <a:rPr lang="en-US" sz="2600" dirty="0" smtClean="0"/>
              <a:t>			</a:t>
            </a:r>
          </a:p>
          <a:p>
            <a:pPr eaLnBrk="0" hangingPunct="0">
              <a:spcBef>
                <a:spcPct val="0"/>
              </a:spcBef>
              <a:buFont typeface="Arial" pitchFamily="34" charset="0"/>
              <a:buChar char="•"/>
            </a:pPr>
            <a:r>
              <a:rPr lang="en-US" sz="2000" dirty="0" smtClean="0"/>
              <a:t> m = mass of fluid</a:t>
            </a:r>
          </a:p>
          <a:p>
            <a:pPr eaLnBrk="0" hangingPunct="0">
              <a:spcBef>
                <a:spcPct val="0"/>
              </a:spcBef>
              <a:buFont typeface="Arial" pitchFamily="34" charset="0"/>
              <a:buChar char="•"/>
            </a:pPr>
            <a:r>
              <a:rPr lang="en-US" sz="2000" dirty="0" smtClean="0">
                <a:solidFill>
                  <a:schemeClr val="tx1"/>
                </a:solidFill>
              </a:rPr>
              <a:t> v = fluid velocity</a:t>
            </a:r>
          </a:p>
          <a:p>
            <a:pPr eaLnBrk="0" hangingPunct="0">
              <a:spcBef>
                <a:spcPct val="0"/>
              </a:spcBef>
              <a:buFont typeface="Arial" pitchFamily="34" charset="0"/>
              <a:buChar char="•"/>
            </a:pPr>
            <a:r>
              <a:rPr lang="en-US" sz="2000" dirty="0" smtClean="0"/>
              <a:t> </a:t>
            </a:r>
            <a:r>
              <a:rPr lang="el-GR" sz="2000" dirty="0" smtClean="0"/>
              <a:t>ω</a:t>
            </a:r>
            <a:r>
              <a:rPr lang="en-US" sz="2000" dirty="0" smtClean="0"/>
              <a:t> = angular velocity</a:t>
            </a:r>
            <a:endParaRPr lang="en-US" sz="2000" dirty="0">
              <a:solidFill>
                <a:schemeClr val="tx1"/>
              </a:solidFill>
            </a:endParaRPr>
          </a:p>
        </p:txBody>
      </p:sp>
      <p:grpSp>
        <p:nvGrpSpPr>
          <p:cNvPr id="2" name="Group 41"/>
          <p:cNvGrpSpPr/>
          <p:nvPr/>
        </p:nvGrpSpPr>
        <p:grpSpPr>
          <a:xfrm>
            <a:off x="831056" y="3505200"/>
            <a:ext cx="7481888" cy="2793340"/>
            <a:chOff x="752475" y="3246438"/>
            <a:chExt cx="7481888" cy="2793340"/>
          </a:xfrm>
        </p:grpSpPr>
        <p:sp>
          <p:nvSpPr>
            <p:cNvPr id="419842" name="Line 2"/>
            <p:cNvSpPr>
              <a:spLocks noChangeShapeType="1"/>
            </p:cNvSpPr>
            <p:nvPr/>
          </p:nvSpPr>
          <p:spPr bwMode="auto">
            <a:xfrm>
              <a:off x="2203450" y="4837113"/>
              <a:ext cx="0" cy="806450"/>
            </a:xfrm>
            <a:prstGeom prst="line">
              <a:avLst/>
            </a:prstGeom>
            <a:noFill/>
            <a:ln w="25400">
              <a:solidFill>
                <a:srgbClr val="000000"/>
              </a:solidFill>
              <a:round/>
              <a:headEnd/>
              <a:tailEnd/>
            </a:ln>
            <a:effectLst/>
          </p:spPr>
          <p:txBody>
            <a:bodyPr wrap="none" anchor="ctr"/>
            <a:lstStyle/>
            <a:p>
              <a:endParaRPr lang="en-US"/>
            </a:p>
          </p:txBody>
        </p:sp>
        <p:sp>
          <p:nvSpPr>
            <p:cNvPr id="419843" name="Freeform 3"/>
            <p:cNvSpPr>
              <a:spLocks/>
            </p:cNvSpPr>
            <p:nvPr/>
          </p:nvSpPr>
          <p:spPr bwMode="auto">
            <a:xfrm>
              <a:off x="2092325" y="4643438"/>
              <a:ext cx="201613" cy="200025"/>
            </a:xfrm>
            <a:custGeom>
              <a:avLst/>
              <a:gdLst/>
              <a:ahLst/>
              <a:cxnLst>
                <a:cxn ang="0">
                  <a:pos x="67" y="125"/>
                </a:cxn>
                <a:cxn ang="0">
                  <a:pos x="26" y="100"/>
                </a:cxn>
                <a:cxn ang="0">
                  <a:pos x="0" y="58"/>
                </a:cxn>
                <a:cxn ang="0">
                  <a:pos x="26" y="17"/>
                </a:cxn>
                <a:cxn ang="0">
                  <a:pos x="67" y="0"/>
                </a:cxn>
                <a:cxn ang="0">
                  <a:pos x="109" y="17"/>
                </a:cxn>
                <a:cxn ang="0">
                  <a:pos x="126" y="58"/>
                </a:cxn>
                <a:cxn ang="0">
                  <a:pos x="109" y="100"/>
                </a:cxn>
                <a:cxn ang="0">
                  <a:pos x="67" y="125"/>
                </a:cxn>
              </a:cxnLst>
              <a:rect l="0" t="0" r="r" b="b"/>
              <a:pathLst>
                <a:path w="127" h="126">
                  <a:moveTo>
                    <a:pt x="67" y="125"/>
                  </a:moveTo>
                  <a:lnTo>
                    <a:pt x="26" y="100"/>
                  </a:lnTo>
                  <a:lnTo>
                    <a:pt x="0" y="58"/>
                  </a:lnTo>
                  <a:lnTo>
                    <a:pt x="26" y="17"/>
                  </a:lnTo>
                  <a:lnTo>
                    <a:pt x="67" y="0"/>
                  </a:lnTo>
                  <a:lnTo>
                    <a:pt x="109" y="17"/>
                  </a:lnTo>
                  <a:lnTo>
                    <a:pt x="126" y="58"/>
                  </a:lnTo>
                  <a:lnTo>
                    <a:pt x="109" y="100"/>
                  </a:lnTo>
                  <a:lnTo>
                    <a:pt x="67" y="1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44" name="Freeform 4"/>
            <p:cNvSpPr>
              <a:spLocks/>
            </p:cNvSpPr>
            <p:nvPr/>
          </p:nvSpPr>
          <p:spPr bwMode="auto">
            <a:xfrm>
              <a:off x="2092325" y="5643563"/>
              <a:ext cx="201613" cy="241300"/>
            </a:xfrm>
            <a:custGeom>
              <a:avLst/>
              <a:gdLst/>
              <a:ahLst/>
              <a:cxnLst>
                <a:cxn ang="0">
                  <a:pos x="67" y="0"/>
                </a:cxn>
                <a:cxn ang="0">
                  <a:pos x="126" y="0"/>
                </a:cxn>
                <a:cxn ang="0">
                  <a:pos x="67" y="151"/>
                </a:cxn>
                <a:cxn ang="0">
                  <a:pos x="0" y="0"/>
                </a:cxn>
                <a:cxn ang="0">
                  <a:pos x="67" y="0"/>
                </a:cxn>
              </a:cxnLst>
              <a:rect l="0" t="0" r="r" b="b"/>
              <a:pathLst>
                <a:path w="127" h="152">
                  <a:moveTo>
                    <a:pt x="67" y="0"/>
                  </a:moveTo>
                  <a:lnTo>
                    <a:pt x="126" y="0"/>
                  </a:lnTo>
                  <a:lnTo>
                    <a:pt x="67" y="151"/>
                  </a:lnTo>
                  <a:lnTo>
                    <a:pt x="0" y="0"/>
                  </a:lnTo>
                  <a:lnTo>
                    <a:pt x="67" y="0"/>
                  </a:lnTo>
                </a:path>
              </a:pathLst>
            </a:custGeom>
            <a:solidFill>
              <a:srgbClr val="FFFF00"/>
            </a:solidFill>
            <a:ln w="12700" cap="rnd" cmpd="sng">
              <a:noFill/>
              <a:prstDash val="solid"/>
              <a:round/>
              <a:headEnd type="none" w="med" len="med"/>
              <a:tailEnd type="none" w="med" len="med"/>
            </a:ln>
            <a:effectLst/>
          </p:spPr>
          <p:txBody>
            <a:bodyPr/>
            <a:lstStyle/>
            <a:p>
              <a:endParaRPr lang="en-US"/>
            </a:p>
          </p:txBody>
        </p:sp>
        <p:sp>
          <p:nvSpPr>
            <p:cNvPr id="419845" name="Freeform 5"/>
            <p:cNvSpPr>
              <a:spLocks/>
            </p:cNvSpPr>
            <p:nvPr/>
          </p:nvSpPr>
          <p:spPr bwMode="auto">
            <a:xfrm>
              <a:off x="4008438" y="5407025"/>
              <a:ext cx="460375" cy="238125"/>
            </a:xfrm>
            <a:custGeom>
              <a:avLst/>
              <a:gdLst/>
              <a:ahLst/>
              <a:cxnLst>
                <a:cxn ang="0">
                  <a:pos x="0" y="149"/>
                </a:cxn>
                <a:cxn ang="0">
                  <a:pos x="79" y="122"/>
                </a:cxn>
                <a:cxn ang="0">
                  <a:pos x="149" y="96"/>
                </a:cxn>
                <a:cxn ang="0">
                  <a:pos x="228" y="53"/>
                </a:cxn>
                <a:cxn ang="0">
                  <a:pos x="289" y="0"/>
                </a:cxn>
              </a:cxnLst>
              <a:rect l="0" t="0" r="r" b="b"/>
              <a:pathLst>
                <a:path w="290" h="150">
                  <a:moveTo>
                    <a:pt x="0" y="149"/>
                  </a:moveTo>
                  <a:lnTo>
                    <a:pt x="79" y="122"/>
                  </a:lnTo>
                  <a:lnTo>
                    <a:pt x="149" y="96"/>
                  </a:lnTo>
                  <a:lnTo>
                    <a:pt x="228" y="53"/>
                  </a:lnTo>
                  <a:lnTo>
                    <a:pt x="289" y="0"/>
                  </a:lnTo>
                </a:path>
              </a:pathLst>
            </a:custGeom>
            <a:solidFill>
              <a:srgbClr val="000000"/>
            </a:solidFill>
            <a:ln w="25400" cap="rnd" cmpd="sng">
              <a:solidFill>
                <a:srgbClr val="000000"/>
              </a:solidFill>
              <a:prstDash val="solid"/>
              <a:round/>
              <a:headEnd type="none" w="med" len="med"/>
              <a:tailEnd type="none" w="med" len="med"/>
            </a:ln>
            <a:effectLst/>
          </p:spPr>
          <p:txBody>
            <a:bodyPr/>
            <a:lstStyle/>
            <a:p>
              <a:endParaRPr lang="en-US"/>
            </a:p>
          </p:txBody>
        </p:sp>
        <p:sp>
          <p:nvSpPr>
            <p:cNvPr id="419846" name="Freeform 6"/>
            <p:cNvSpPr>
              <a:spLocks/>
            </p:cNvSpPr>
            <p:nvPr/>
          </p:nvSpPr>
          <p:spPr bwMode="auto">
            <a:xfrm>
              <a:off x="4383088" y="5254625"/>
              <a:ext cx="255587" cy="228600"/>
            </a:xfrm>
            <a:custGeom>
              <a:avLst/>
              <a:gdLst/>
              <a:ahLst/>
              <a:cxnLst>
                <a:cxn ang="0">
                  <a:pos x="42" y="101"/>
                </a:cxn>
                <a:cxn ang="0">
                  <a:pos x="0" y="59"/>
                </a:cxn>
                <a:cxn ang="0">
                  <a:pos x="160" y="0"/>
                </a:cxn>
                <a:cxn ang="0">
                  <a:pos x="85" y="143"/>
                </a:cxn>
                <a:cxn ang="0">
                  <a:pos x="42" y="101"/>
                </a:cxn>
              </a:cxnLst>
              <a:rect l="0" t="0" r="r" b="b"/>
              <a:pathLst>
                <a:path w="161" h="144">
                  <a:moveTo>
                    <a:pt x="42" y="101"/>
                  </a:moveTo>
                  <a:lnTo>
                    <a:pt x="0" y="59"/>
                  </a:lnTo>
                  <a:lnTo>
                    <a:pt x="160" y="0"/>
                  </a:lnTo>
                  <a:lnTo>
                    <a:pt x="85" y="143"/>
                  </a:lnTo>
                  <a:lnTo>
                    <a:pt x="42" y="10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47" name="Freeform 7"/>
            <p:cNvSpPr>
              <a:spLocks/>
            </p:cNvSpPr>
            <p:nvPr/>
          </p:nvSpPr>
          <p:spPr bwMode="auto">
            <a:xfrm>
              <a:off x="1524000" y="3505200"/>
              <a:ext cx="5999163" cy="2000250"/>
            </a:xfrm>
            <a:custGeom>
              <a:avLst/>
              <a:gdLst/>
              <a:ahLst/>
              <a:cxnLst>
                <a:cxn ang="0">
                  <a:pos x="647" y="1032"/>
                </a:cxn>
                <a:cxn ang="0">
                  <a:pos x="533" y="918"/>
                </a:cxn>
                <a:cxn ang="0">
                  <a:pos x="533" y="752"/>
                </a:cxn>
                <a:cxn ang="0">
                  <a:pos x="647" y="638"/>
                </a:cxn>
                <a:cxn ang="0">
                  <a:pos x="1154" y="630"/>
                </a:cxn>
                <a:cxn ang="0">
                  <a:pos x="1294" y="595"/>
                </a:cxn>
                <a:cxn ang="0">
                  <a:pos x="1452" y="429"/>
                </a:cxn>
                <a:cxn ang="0">
                  <a:pos x="1452" y="193"/>
                </a:cxn>
                <a:cxn ang="0">
                  <a:pos x="1390" y="96"/>
                </a:cxn>
                <a:cxn ang="0">
                  <a:pos x="1233" y="9"/>
                </a:cxn>
                <a:cxn ang="0">
                  <a:pos x="0" y="0"/>
                </a:cxn>
                <a:cxn ang="0">
                  <a:pos x="1154" y="210"/>
                </a:cxn>
                <a:cxn ang="0">
                  <a:pos x="1224" y="245"/>
                </a:cxn>
                <a:cxn ang="0">
                  <a:pos x="1242" y="315"/>
                </a:cxn>
                <a:cxn ang="0">
                  <a:pos x="1224" y="385"/>
                </a:cxn>
                <a:cxn ang="0">
                  <a:pos x="1154" y="420"/>
                </a:cxn>
                <a:cxn ang="0">
                  <a:pos x="647" y="429"/>
                </a:cxn>
                <a:cxn ang="0">
                  <a:pos x="498" y="490"/>
                </a:cxn>
                <a:cxn ang="0">
                  <a:pos x="385" y="603"/>
                </a:cxn>
                <a:cxn ang="0">
                  <a:pos x="323" y="752"/>
                </a:cxn>
                <a:cxn ang="0">
                  <a:pos x="323" y="918"/>
                </a:cxn>
                <a:cxn ang="0">
                  <a:pos x="385" y="1067"/>
                </a:cxn>
                <a:cxn ang="0">
                  <a:pos x="498" y="1181"/>
                </a:cxn>
                <a:cxn ang="0">
                  <a:pos x="647" y="1251"/>
                </a:cxn>
                <a:cxn ang="0">
                  <a:pos x="3043" y="1259"/>
                </a:cxn>
                <a:cxn ang="0">
                  <a:pos x="3209" y="1224"/>
                </a:cxn>
                <a:cxn ang="0">
                  <a:pos x="3340" y="1137"/>
                </a:cxn>
                <a:cxn ang="0">
                  <a:pos x="3428" y="997"/>
                </a:cxn>
                <a:cxn ang="0">
                  <a:pos x="3463" y="840"/>
                </a:cxn>
                <a:cxn ang="0">
                  <a:pos x="3428" y="673"/>
                </a:cxn>
                <a:cxn ang="0">
                  <a:pos x="3340" y="542"/>
                </a:cxn>
                <a:cxn ang="0">
                  <a:pos x="3209" y="455"/>
                </a:cxn>
                <a:cxn ang="0">
                  <a:pos x="3043" y="420"/>
                </a:cxn>
                <a:cxn ang="0">
                  <a:pos x="2580" y="411"/>
                </a:cxn>
                <a:cxn ang="0">
                  <a:pos x="2536" y="350"/>
                </a:cxn>
                <a:cxn ang="0">
                  <a:pos x="2536" y="271"/>
                </a:cxn>
                <a:cxn ang="0">
                  <a:pos x="2580" y="219"/>
                </a:cxn>
                <a:cxn ang="0">
                  <a:pos x="3778" y="210"/>
                </a:cxn>
                <a:cxn ang="0">
                  <a:pos x="2623" y="0"/>
                </a:cxn>
                <a:cxn ang="0">
                  <a:pos x="2483" y="26"/>
                </a:cxn>
                <a:cxn ang="0">
                  <a:pos x="2326" y="193"/>
                </a:cxn>
                <a:cxn ang="0">
                  <a:pos x="2326" y="429"/>
                </a:cxn>
                <a:cxn ang="0">
                  <a:pos x="2387" y="525"/>
                </a:cxn>
                <a:cxn ang="0">
                  <a:pos x="2545" y="621"/>
                </a:cxn>
                <a:cxn ang="0">
                  <a:pos x="3043" y="630"/>
                </a:cxn>
                <a:cxn ang="0">
                  <a:pos x="3192" y="691"/>
                </a:cxn>
                <a:cxn ang="0">
                  <a:pos x="3253" y="840"/>
                </a:cxn>
                <a:cxn ang="0">
                  <a:pos x="3192" y="988"/>
                </a:cxn>
                <a:cxn ang="0">
                  <a:pos x="3043" y="1049"/>
                </a:cxn>
              </a:cxnLst>
              <a:rect l="0" t="0" r="r" b="b"/>
              <a:pathLst>
                <a:path w="3779" h="1260">
                  <a:moveTo>
                    <a:pt x="734" y="1049"/>
                  </a:moveTo>
                  <a:lnTo>
                    <a:pt x="647" y="1032"/>
                  </a:lnTo>
                  <a:lnTo>
                    <a:pt x="586" y="988"/>
                  </a:lnTo>
                  <a:lnTo>
                    <a:pt x="533" y="918"/>
                  </a:lnTo>
                  <a:lnTo>
                    <a:pt x="525" y="840"/>
                  </a:lnTo>
                  <a:lnTo>
                    <a:pt x="533" y="752"/>
                  </a:lnTo>
                  <a:lnTo>
                    <a:pt x="586" y="691"/>
                  </a:lnTo>
                  <a:lnTo>
                    <a:pt x="647" y="638"/>
                  </a:lnTo>
                  <a:lnTo>
                    <a:pt x="734" y="630"/>
                  </a:lnTo>
                  <a:lnTo>
                    <a:pt x="1154" y="630"/>
                  </a:lnTo>
                  <a:lnTo>
                    <a:pt x="1233" y="621"/>
                  </a:lnTo>
                  <a:lnTo>
                    <a:pt x="1294" y="595"/>
                  </a:lnTo>
                  <a:lnTo>
                    <a:pt x="1390" y="525"/>
                  </a:lnTo>
                  <a:lnTo>
                    <a:pt x="1452" y="429"/>
                  </a:lnTo>
                  <a:lnTo>
                    <a:pt x="1469" y="315"/>
                  </a:lnTo>
                  <a:lnTo>
                    <a:pt x="1452" y="193"/>
                  </a:lnTo>
                  <a:lnTo>
                    <a:pt x="1425" y="140"/>
                  </a:lnTo>
                  <a:lnTo>
                    <a:pt x="1390" y="96"/>
                  </a:lnTo>
                  <a:lnTo>
                    <a:pt x="1294" y="26"/>
                  </a:lnTo>
                  <a:lnTo>
                    <a:pt x="1233" y="9"/>
                  </a:lnTo>
                  <a:lnTo>
                    <a:pt x="1154" y="0"/>
                  </a:lnTo>
                  <a:lnTo>
                    <a:pt x="0" y="0"/>
                  </a:lnTo>
                  <a:lnTo>
                    <a:pt x="0" y="210"/>
                  </a:lnTo>
                  <a:lnTo>
                    <a:pt x="1154" y="210"/>
                  </a:lnTo>
                  <a:lnTo>
                    <a:pt x="1198" y="219"/>
                  </a:lnTo>
                  <a:lnTo>
                    <a:pt x="1224" y="245"/>
                  </a:lnTo>
                  <a:lnTo>
                    <a:pt x="1242" y="271"/>
                  </a:lnTo>
                  <a:lnTo>
                    <a:pt x="1242" y="315"/>
                  </a:lnTo>
                  <a:lnTo>
                    <a:pt x="1242" y="350"/>
                  </a:lnTo>
                  <a:lnTo>
                    <a:pt x="1224" y="385"/>
                  </a:lnTo>
                  <a:lnTo>
                    <a:pt x="1198" y="411"/>
                  </a:lnTo>
                  <a:lnTo>
                    <a:pt x="1154" y="420"/>
                  </a:lnTo>
                  <a:lnTo>
                    <a:pt x="734" y="420"/>
                  </a:lnTo>
                  <a:lnTo>
                    <a:pt x="647" y="429"/>
                  </a:lnTo>
                  <a:lnTo>
                    <a:pt x="568" y="455"/>
                  </a:lnTo>
                  <a:lnTo>
                    <a:pt x="498" y="490"/>
                  </a:lnTo>
                  <a:lnTo>
                    <a:pt x="437" y="542"/>
                  </a:lnTo>
                  <a:lnTo>
                    <a:pt x="385" y="603"/>
                  </a:lnTo>
                  <a:lnTo>
                    <a:pt x="350" y="673"/>
                  </a:lnTo>
                  <a:lnTo>
                    <a:pt x="323" y="752"/>
                  </a:lnTo>
                  <a:lnTo>
                    <a:pt x="315" y="840"/>
                  </a:lnTo>
                  <a:lnTo>
                    <a:pt x="323" y="918"/>
                  </a:lnTo>
                  <a:lnTo>
                    <a:pt x="350" y="997"/>
                  </a:lnTo>
                  <a:lnTo>
                    <a:pt x="385" y="1067"/>
                  </a:lnTo>
                  <a:lnTo>
                    <a:pt x="437" y="1137"/>
                  </a:lnTo>
                  <a:lnTo>
                    <a:pt x="498" y="1181"/>
                  </a:lnTo>
                  <a:lnTo>
                    <a:pt x="568" y="1224"/>
                  </a:lnTo>
                  <a:lnTo>
                    <a:pt x="647" y="1251"/>
                  </a:lnTo>
                  <a:lnTo>
                    <a:pt x="734" y="1259"/>
                  </a:lnTo>
                  <a:lnTo>
                    <a:pt x="3043" y="1259"/>
                  </a:lnTo>
                  <a:lnTo>
                    <a:pt x="3130" y="1251"/>
                  </a:lnTo>
                  <a:lnTo>
                    <a:pt x="3209" y="1224"/>
                  </a:lnTo>
                  <a:lnTo>
                    <a:pt x="3279" y="1181"/>
                  </a:lnTo>
                  <a:lnTo>
                    <a:pt x="3340" y="1137"/>
                  </a:lnTo>
                  <a:lnTo>
                    <a:pt x="3393" y="1067"/>
                  </a:lnTo>
                  <a:lnTo>
                    <a:pt x="3428" y="997"/>
                  </a:lnTo>
                  <a:lnTo>
                    <a:pt x="3454" y="918"/>
                  </a:lnTo>
                  <a:lnTo>
                    <a:pt x="3463" y="840"/>
                  </a:lnTo>
                  <a:lnTo>
                    <a:pt x="3454" y="752"/>
                  </a:lnTo>
                  <a:lnTo>
                    <a:pt x="3428" y="673"/>
                  </a:lnTo>
                  <a:lnTo>
                    <a:pt x="3393" y="603"/>
                  </a:lnTo>
                  <a:lnTo>
                    <a:pt x="3340" y="542"/>
                  </a:lnTo>
                  <a:lnTo>
                    <a:pt x="3279" y="490"/>
                  </a:lnTo>
                  <a:lnTo>
                    <a:pt x="3209" y="455"/>
                  </a:lnTo>
                  <a:lnTo>
                    <a:pt x="3130" y="429"/>
                  </a:lnTo>
                  <a:lnTo>
                    <a:pt x="3043" y="420"/>
                  </a:lnTo>
                  <a:lnTo>
                    <a:pt x="2623" y="420"/>
                  </a:lnTo>
                  <a:lnTo>
                    <a:pt x="2580" y="411"/>
                  </a:lnTo>
                  <a:lnTo>
                    <a:pt x="2553" y="385"/>
                  </a:lnTo>
                  <a:lnTo>
                    <a:pt x="2536" y="350"/>
                  </a:lnTo>
                  <a:lnTo>
                    <a:pt x="2536" y="315"/>
                  </a:lnTo>
                  <a:lnTo>
                    <a:pt x="2536" y="271"/>
                  </a:lnTo>
                  <a:lnTo>
                    <a:pt x="2553" y="245"/>
                  </a:lnTo>
                  <a:lnTo>
                    <a:pt x="2580" y="219"/>
                  </a:lnTo>
                  <a:lnTo>
                    <a:pt x="2623" y="210"/>
                  </a:lnTo>
                  <a:lnTo>
                    <a:pt x="3778" y="210"/>
                  </a:lnTo>
                  <a:lnTo>
                    <a:pt x="3778" y="0"/>
                  </a:lnTo>
                  <a:lnTo>
                    <a:pt x="2623" y="0"/>
                  </a:lnTo>
                  <a:lnTo>
                    <a:pt x="2545" y="9"/>
                  </a:lnTo>
                  <a:lnTo>
                    <a:pt x="2483" y="26"/>
                  </a:lnTo>
                  <a:lnTo>
                    <a:pt x="2387" y="96"/>
                  </a:lnTo>
                  <a:lnTo>
                    <a:pt x="2326" y="193"/>
                  </a:lnTo>
                  <a:lnTo>
                    <a:pt x="2308" y="315"/>
                  </a:lnTo>
                  <a:lnTo>
                    <a:pt x="2326" y="429"/>
                  </a:lnTo>
                  <a:lnTo>
                    <a:pt x="2352" y="481"/>
                  </a:lnTo>
                  <a:lnTo>
                    <a:pt x="2387" y="525"/>
                  </a:lnTo>
                  <a:lnTo>
                    <a:pt x="2483" y="595"/>
                  </a:lnTo>
                  <a:lnTo>
                    <a:pt x="2545" y="621"/>
                  </a:lnTo>
                  <a:lnTo>
                    <a:pt x="2623" y="630"/>
                  </a:lnTo>
                  <a:lnTo>
                    <a:pt x="3043" y="630"/>
                  </a:lnTo>
                  <a:lnTo>
                    <a:pt x="3130" y="638"/>
                  </a:lnTo>
                  <a:lnTo>
                    <a:pt x="3192" y="691"/>
                  </a:lnTo>
                  <a:lnTo>
                    <a:pt x="3244" y="752"/>
                  </a:lnTo>
                  <a:lnTo>
                    <a:pt x="3253" y="840"/>
                  </a:lnTo>
                  <a:lnTo>
                    <a:pt x="3244" y="918"/>
                  </a:lnTo>
                  <a:lnTo>
                    <a:pt x="3192" y="988"/>
                  </a:lnTo>
                  <a:lnTo>
                    <a:pt x="3130" y="1032"/>
                  </a:lnTo>
                  <a:lnTo>
                    <a:pt x="3043" y="1049"/>
                  </a:lnTo>
                  <a:lnTo>
                    <a:pt x="734" y="1049"/>
                  </a:lnTo>
                </a:path>
              </a:pathLst>
            </a:custGeom>
            <a:solidFill>
              <a:srgbClr val="FF0000"/>
            </a:solidFill>
            <a:ln w="12700" cap="rnd" cmpd="sng">
              <a:solidFill>
                <a:srgbClr val="000010"/>
              </a:solidFill>
              <a:prstDash val="solid"/>
              <a:round/>
              <a:headEnd type="none" w="med" len="med"/>
              <a:tailEnd type="none" w="med" len="med"/>
            </a:ln>
            <a:effectLst/>
          </p:spPr>
          <p:txBody>
            <a:bodyPr/>
            <a:lstStyle/>
            <a:p>
              <a:endParaRPr lang="en-US"/>
            </a:p>
          </p:txBody>
        </p:sp>
        <p:sp>
          <p:nvSpPr>
            <p:cNvPr id="419850" name="Line 10"/>
            <p:cNvSpPr>
              <a:spLocks noChangeShapeType="1"/>
            </p:cNvSpPr>
            <p:nvPr/>
          </p:nvSpPr>
          <p:spPr bwMode="auto">
            <a:xfrm>
              <a:off x="855663" y="3657600"/>
              <a:ext cx="295275" cy="0"/>
            </a:xfrm>
            <a:prstGeom prst="line">
              <a:avLst/>
            </a:prstGeom>
            <a:noFill/>
            <a:ln w="25400">
              <a:solidFill>
                <a:srgbClr val="000000"/>
              </a:solidFill>
              <a:round/>
              <a:headEnd/>
              <a:tailEnd/>
            </a:ln>
            <a:effectLst/>
          </p:spPr>
          <p:txBody>
            <a:bodyPr wrap="none" anchor="ctr"/>
            <a:lstStyle/>
            <a:p>
              <a:endParaRPr lang="en-US"/>
            </a:p>
          </p:txBody>
        </p:sp>
        <p:sp>
          <p:nvSpPr>
            <p:cNvPr id="419851" name="Freeform 11"/>
            <p:cNvSpPr>
              <a:spLocks/>
            </p:cNvSpPr>
            <p:nvPr/>
          </p:nvSpPr>
          <p:spPr bwMode="auto">
            <a:xfrm>
              <a:off x="1149350" y="3560763"/>
              <a:ext cx="241300" cy="187325"/>
            </a:xfrm>
            <a:custGeom>
              <a:avLst/>
              <a:gdLst/>
              <a:ahLst/>
              <a:cxnLst>
                <a:cxn ang="0">
                  <a:pos x="0" y="58"/>
                </a:cxn>
                <a:cxn ang="0">
                  <a:pos x="0" y="0"/>
                </a:cxn>
                <a:cxn ang="0">
                  <a:pos x="151" y="58"/>
                </a:cxn>
                <a:cxn ang="0">
                  <a:pos x="0" y="117"/>
                </a:cxn>
                <a:cxn ang="0">
                  <a:pos x="0" y="58"/>
                </a:cxn>
              </a:cxnLst>
              <a:rect l="0" t="0" r="r" b="b"/>
              <a:pathLst>
                <a:path w="152" h="118">
                  <a:moveTo>
                    <a:pt x="0" y="58"/>
                  </a:moveTo>
                  <a:lnTo>
                    <a:pt x="0" y="0"/>
                  </a:lnTo>
                  <a:lnTo>
                    <a:pt x="151" y="58"/>
                  </a:lnTo>
                  <a:lnTo>
                    <a:pt x="0" y="117"/>
                  </a:lnTo>
                  <a:lnTo>
                    <a:pt x="0" y="5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52" name="Rectangle 12"/>
            <p:cNvSpPr>
              <a:spLocks noChangeArrowheads="1"/>
            </p:cNvSpPr>
            <p:nvPr/>
          </p:nvSpPr>
          <p:spPr bwMode="auto">
            <a:xfrm>
              <a:off x="752475" y="3246438"/>
              <a:ext cx="405561" cy="489878"/>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600" b="0" dirty="0"/>
                <a:t>V</a:t>
              </a:r>
            </a:p>
          </p:txBody>
        </p:sp>
        <p:sp>
          <p:nvSpPr>
            <p:cNvPr id="419853" name="Line 13"/>
            <p:cNvSpPr>
              <a:spLocks noChangeShapeType="1"/>
            </p:cNvSpPr>
            <p:nvPr/>
          </p:nvSpPr>
          <p:spPr bwMode="auto">
            <a:xfrm>
              <a:off x="7686675" y="3657600"/>
              <a:ext cx="307975" cy="0"/>
            </a:xfrm>
            <a:prstGeom prst="line">
              <a:avLst/>
            </a:prstGeom>
            <a:noFill/>
            <a:ln w="25400">
              <a:solidFill>
                <a:srgbClr val="000000"/>
              </a:solidFill>
              <a:round/>
              <a:headEnd/>
              <a:tailEnd/>
            </a:ln>
            <a:effectLst/>
          </p:spPr>
          <p:txBody>
            <a:bodyPr wrap="none" anchor="ctr"/>
            <a:lstStyle/>
            <a:p>
              <a:endParaRPr lang="en-US"/>
            </a:p>
          </p:txBody>
        </p:sp>
        <p:sp>
          <p:nvSpPr>
            <p:cNvPr id="419854" name="Freeform 14"/>
            <p:cNvSpPr>
              <a:spLocks/>
            </p:cNvSpPr>
            <p:nvPr/>
          </p:nvSpPr>
          <p:spPr bwMode="auto">
            <a:xfrm>
              <a:off x="7993063" y="3560763"/>
              <a:ext cx="241300" cy="187325"/>
            </a:xfrm>
            <a:custGeom>
              <a:avLst/>
              <a:gdLst/>
              <a:ahLst/>
              <a:cxnLst>
                <a:cxn ang="0">
                  <a:pos x="0" y="58"/>
                </a:cxn>
                <a:cxn ang="0">
                  <a:pos x="0" y="0"/>
                </a:cxn>
                <a:cxn ang="0">
                  <a:pos x="151" y="58"/>
                </a:cxn>
                <a:cxn ang="0">
                  <a:pos x="0" y="117"/>
                </a:cxn>
                <a:cxn ang="0">
                  <a:pos x="0" y="58"/>
                </a:cxn>
              </a:cxnLst>
              <a:rect l="0" t="0" r="r" b="b"/>
              <a:pathLst>
                <a:path w="152" h="118">
                  <a:moveTo>
                    <a:pt x="0" y="58"/>
                  </a:moveTo>
                  <a:lnTo>
                    <a:pt x="0" y="0"/>
                  </a:lnTo>
                  <a:lnTo>
                    <a:pt x="151" y="58"/>
                  </a:lnTo>
                  <a:lnTo>
                    <a:pt x="0" y="117"/>
                  </a:lnTo>
                  <a:lnTo>
                    <a:pt x="0" y="5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55" name="Rectangle 15"/>
            <p:cNvSpPr>
              <a:spLocks noChangeArrowheads="1"/>
            </p:cNvSpPr>
            <p:nvPr/>
          </p:nvSpPr>
          <p:spPr bwMode="auto">
            <a:xfrm>
              <a:off x="7583488" y="3246438"/>
              <a:ext cx="405561" cy="489878"/>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600" b="0" dirty="0"/>
                <a:t>V</a:t>
              </a:r>
            </a:p>
          </p:txBody>
        </p:sp>
        <p:sp>
          <p:nvSpPr>
            <p:cNvPr id="419856" name="Freeform 16"/>
            <p:cNvSpPr>
              <a:spLocks/>
            </p:cNvSpPr>
            <p:nvPr/>
          </p:nvSpPr>
          <p:spPr bwMode="auto">
            <a:xfrm>
              <a:off x="4494213" y="4879975"/>
              <a:ext cx="265112" cy="431800"/>
            </a:xfrm>
            <a:custGeom>
              <a:avLst/>
              <a:gdLst/>
              <a:ahLst/>
              <a:cxnLst>
                <a:cxn ang="0">
                  <a:pos x="0" y="271"/>
                </a:cxn>
                <a:cxn ang="0">
                  <a:pos x="53" y="210"/>
                </a:cxn>
                <a:cxn ang="0">
                  <a:pos x="105" y="140"/>
                </a:cxn>
                <a:cxn ang="0">
                  <a:pos x="166" y="0"/>
                </a:cxn>
              </a:cxnLst>
              <a:rect l="0" t="0" r="r" b="b"/>
              <a:pathLst>
                <a:path w="167" h="272">
                  <a:moveTo>
                    <a:pt x="0" y="271"/>
                  </a:moveTo>
                  <a:lnTo>
                    <a:pt x="53" y="210"/>
                  </a:lnTo>
                  <a:lnTo>
                    <a:pt x="105" y="140"/>
                  </a:lnTo>
                  <a:lnTo>
                    <a:pt x="166" y="0"/>
                  </a:lnTo>
                </a:path>
              </a:pathLst>
            </a:custGeom>
            <a:solidFill>
              <a:srgbClr val="000000"/>
            </a:solidFill>
            <a:ln w="25400" cap="rnd" cmpd="sng">
              <a:solidFill>
                <a:srgbClr val="000000"/>
              </a:solidFill>
              <a:prstDash val="solid"/>
              <a:round/>
              <a:headEnd type="none" w="med" len="med"/>
              <a:tailEnd type="none" w="med" len="med"/>
            </a:ln>
            <a:effectLst/>
          </p:spPr>
          <p:txBody>
            <a:bodyPr/>
            <a:lstStyle/>
            <a:p>
              <a:endParaRPr lang="en-US"/>
            </a:p>
          </p:txBody>
        </p:sp>
        <p:sp>
          <p:nvSpPr>
            <p:cNvPr id="419857" name="Freeform 17"/>
            <p:cNvSpPr>
              <a:spLocks/>
            </p:cNvSpPr>
            <p:nvPr/>
          </p:nvSpPr>
          <p:spPr bwMode="auto">
            <a:xfrm>
              <a:off x="4660900" y="4657725"/>
              <a:ext cx="187325" cy="255588"/>
            </a:xfrm>
            <a:custGeom>
              <a:avLst/>
              <a:gdLst/>
              <a:ahLst/>
              <a:cxnLst>
                <a:cxn ang="0">
                  <a:pos x="58" y="144"/>
                </a:cxn>
                <a:cxn ang="0">
                  <a:pos x="0" y="126"/>
                </a:cxn>
                <a:cxn ang="0">
                  <a:pos x="100" y="0"/>
                </a:cxn>
                <a:cxn ang="0">
                  <a:pos x="117" y="160"/>
                </a:cxn>
                <a:cxn ang="0">
                  <a:pos x="58" y="144"/>
                </a:cxn>
              </a:cxnLst>
              <a:rect l="0" t="0" r="r" b="b"/>
              <a:pathLst>
                <a:path w="118" h="161">
                  <a:moveTo>
                    <a:pt x="58" y="144"/>
                  </a:moveTo>
                  <a:lnTo>
                    <a:pt x="0" y="126"/>
                  </a:lnTo>
                  <a:lnTo>
                    <a:pt x="100" y="0"/>
                  </a:lnTo>
                  <a:lnTo>
                    <a:pt x="117" y="160"/>
                  </a:lnTo>
                  <a:lnTo>
                    <a:pt x="58" y="14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419858" name="Rectangle 18"/>
            <p:cNvSpPr>
              <a:spLocks noChangeArrowheads="1"/>
            </p:cNvSpPr>
            <p:nvPr/>
          </p:nvSpPr>
          <p:spPr bwMode="auto">
            <a:xfrm>
              <a:off x="4154488" y="4703763"/>
              <a:ext cx="442430" cy="489878"/>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l-GR" sz="2600" dirty="0" smtClean="0">
                  <a:solidFill>
                    <a:schemeClr val="bg2"/>
                  </a:solidFill>
                </a:rPr>
                <a:t>ω</a:t>
              </a:r>
              <a:endParaRPr lang="en-US" sz="2600" b="0" dirty="0">
                <a:solidFill>
                  <a:schemeClr val="bg2"/>
                </a:solidFill>
              </a:endParaRPr>
            </a:p>
          </p:txBody>
        </p:sp>
        <p:sp>
          <p:nvSpPr>
            <p:cNvPr id="419859" name="Freeform 19"/>
            <p:cNvSpPr>
              <a:spLocks/>
            </p:cNvSpPr>
            <p:nvPr/>
          </p:nvSpPr>
          <p:spPr bwMode="auto">
            <a:xfrm>
              <a:off x="2190750" y="4824413"/>
              <a:ext cx="19050" cy="47625"/>
            </a:xfrm>
            <a:custGeom>
              <a:avLst/>
              <a:gdLst/>
              <a:ahLst/>
              <a:cxnLst>
                <a:cxn ang="0">
                  <a:pos x="0" y="0"/>
                </a:cxn>
                <a:cxn ang="0">
                  <a:pos x="11" y="0"/>
                </a:cxn>
                <a:cxn ang="0">
                  <a:pos x="11" y="29"/>
                </a:cxn>
                <a:cxn ang="0">
                  <a:pos x="0" y="29"/>
                </a:cxn>
                <a:cxn ang="0">
                  <a:pos x="0" y="0"/>
                </a:cxn>
              </a:cxnLst>
              <a:rect l="0" t="0" r="r" b="b"/>
              <a:pathLst>
                <a:path w="12" h="30">
                  <a:moveTo>
                    <a:pt x="0" y="0"/>
                  </a:moveTo>
                  <a:lnTo>
                    <a:pt x="11" y="0"/>
                  </a:lnTo>
                  <a:lnTo>
                    <a:pt x="11" y="29"/>
                  </a:lnTo>
                  <a:lnTo>
                    <a:pt x="0" y="29"/>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60" name="Freeform 20"/>
            <p:cNvSpPr>
              <a:spLocks/>
            </p:cNvSpPr>
            <p:nvPr/>
          </p:nvSpPr>
          <p:spPr bwMode="auto">
            <a:xfrm>
              <a:off x="2190750" y="4935538"/>
              <a:ext cx="19050" cy="47625"/>
            </a:xfrm>
            <a:custGeom>
              <a:avLst/>
              <a:gdLst/>
              <a:ahLst/>
              <a:cxnLst>
                <a:cxn ang="0">
                  <a:pos x="0" y="0"/>
                </a:cxn>
                <a:cxn ang="0">
                  <a:pos x="11" y="0"/>
                </a:cxn>
                <a:cxn ang="0">
                  <a:pos x="11" y="29"/>
                </a:cxn>
                <a:cxn ang="0">
                  <a:pos x="0" y="29"/>
                </a:cxn>
                <a:cxn ang="0">
                  <a:pos x="0" y="0"/>
                </a:cxn>
              </a:cxnLst>
              <a:rect l="0" t="0" r="r" b="b"/>
              <a:pathLst>
                <a:path w="12" h="30">
                  <a:moveTo>
                    <a:pt x="0" y="0"/>
                  </a:moveTo>
                  <a:lnTo>
                    <a:pt x="11" y="0"/>
                  </a:lnTo>
                  <a:lnTo>
                    <a:pt x="11" y="29"/>
                  </a:lnTo>
                  <a:lnTo>
                    <a:pt x="0" y="29"/>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61" name="Freeform 21"/>
            <p:cNvSpPr>
              <a:spLocks/>
            </p:cNvSpPr>
            <p:nvPr/>
          </p:nvSpPr>
          <p:spPr bwMode="auto">
            <a:xfrm>
              <a:off x="2190750" y="5046663"/>
              <a:ext cx="19050" cy="47625"/>
            </a:xfrm>
            <a:custGeom>
              <a:avLst/>
              <a:gdLst/>
              <a:ahLst/>
              <a:cxnLst>
                <a:cxn ang="0">
                  <a:pos x="0" y="0"/>
                </a:cxn>
                <a:cxn ang="0">
                  <a:pos x="11" y="0"/>
                </a:cxn>
                <a:cxn ang="0">
                  <a:pos x="11" y="29"/>
                </a:cxn>
                <a:cxn ang="0">
                  <a:pos x="0" y="29"/>
                </a:cxn>
                <a:cxn ang="0">
                  <a:pos x="0" y="0"/>
                </a:cxn>
              </a:cxnLst>
              <a:rect l="0" t="0" r="r" b="b"/>
              <a:pathLst>
                <a:path w="12" h="30">
                  <a:moveTo>
                    <a:pt x="0" y="0"/>
                  </a:moveTo>
                  <a:lnTo>
                    <a:pt x="11" y="0"/>
                  </a:lnTo>
                  <a:lnTo>
                    <a:pt x="11" y="29"/>
                  </a:lnTo>
                  <a:lnTo>
                    <a:pt x="0" y="29"/>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62" name="Freeform 22"/>
            <p:cNvSpPr>
              <a:spLocks/>
            </p:cNvSpPr>
            <p:nvPr/>
          </p:nvSpPr>
          <p:spPr bwMode="auto">
            <a:xfrm>
              <a:off x="2190750" y="5157788"/>
              <a:ext cx="19050" cy="47625"/>
            </a:xfrm>
            <a:custGeom>
              <a:avLst/>
              <a:gdLst/>
              <a:ahLst/>
              <a:cxnLst>
                <a:cxn ang="0">
                  <a:pos x="0" y="0"/>
                </a:cxn>
                <a:cxn ang="0">
                  <a:pos x="11" y="0"/>
                </a:cxn>
                <a:cxn ang="0">
                  <a:pos x="11" y="29"/>
                </a:cxn>
                <a:cxn ang="0">
                  <a:pos x="0" y="29"/>
                </a:cxn>
                <a:cxn ang="0">
                  <a:pos x="0" y="0"/>
                </a:cxn>
              </a:cxnLst>
              <a:rect l="0" t="0" r="r" b="b"/>
              <a:pathLst>
                <a:path w="12" h="30">
                  <a:moveTo>
                    <a:pt x="0" y="0"/>
                  </a:moveTo>
                  <a:lnTo>
                    <a:pt x="11" y="0"/>
                  </a:lnTo>
                  <a:lnTo>
                    <a:pt x="11" y="29"/>
                  </a:lnTo>
                  <a:lnTo>
                    <a:pt x="0" y="29"/>
                  </a:lnTo>
                  <a:lnTo>
                    <a:pt x="0" y="0"/>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419863" name="Freeform 23"/>
            <p:cNvSpPr>
              <a:spLocks/>
            </p:cNvSpPr>
            <p:nvPr/>
          </p:nvSpPr>
          <p:spPr bwMode="auto">
            <a:xfrm>
              <a:off x="2190750" y="5268913"/>
              <a:ext cx="19050" cy="47625"/>
            </a:xfrm>
            <a:custGeom>
              <a:avLst/>
              <a:gdLst/>
              <a:ahLst/>
              <a:cxnLst>
                <a:cxn ang="0">
                  <a:pos x="0" y="0"/>
                </a:cxn>
                <a:cxn ang="0">
                  <a:pos x="11" y="0"/>
                </a:cxn>
                <a:cxn ang="0">
                  <a:pos x="11" y="29"/>
                </a:cxn>
                <a:cxn ang="0">
                  <a:pos x="0" y="29"/>
                </a:cxn>
                <a:cxn ang="0">
                  <a:pos x="0" y="0"/>
                </a:cxn>
              </a:cxnLst>
              <a:rect l="0" t="0" r="r" b="b"/>
              <a:pathLst>
                <a:path w="12" h="30">
                  <a:moveTo>
                    <a:pt x="0" y="0"/>
                  </a:moveTo>
                  <a:lnTo>
                    <a:pt x="11" y="0"/>
                  </a:lnTo>
                  <a:lnTo>
                    <a:pt x="11" y="29"/>
                  </a:lnTo>
                  <a:lnTo>
                    <a:pt x="0" y="29"/>
                  </a:lnTo>
                  <a:lnTo>
                    <a:pt x="0" y="0"/>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419864" name="Freeform 24"/>
            <p:cNvSpPr>
              <a:spLocks/>
            </p:cNvSpPr>
            <p:nvPr/>
          </p:nvSpPr>
          <p:spPr bwMode="auto">
            <a:xfrm>
              <a:off x="2190750" y="5380038"/>
              <a:ext cx="19050" cy="47625"/>
            </a:xfrm>
            <a:custGeom>
              <a:avLst/>
              <a:gdLst/>
              <a:ahLst/>
              <a:cxnLst>
                <a:cxn ang="0">
                  <a:pos x="0" y="0"/>
                </a:cxn>
                <a:cxn ang="0">
                  <a:pos x="11" y="0"/>
                </a:cxn>
                <a:cxn ang="0">
                  <a:pos x="11" y="29"/>
                </a:cxn>
                <a:cxn ang="0">
                  <a:pos x="0" y="29"/>
                </a:cxn>
                <a:cxn ang="0">
                  <a:pos x="0" y="0"/>
                </a:cxn>
              </a:cxnLst>
              <a:rect l="0" t="0" r="r" b="b"/>
              <a:pathLst>
                <a:path w="12" h="30">
                  <a:moveTo>
                    <a:pt x="0" y="0"/>
                  </a:moveTo>
                  <a:lnTo>
                    <a:pt x="11" y="0"/>
                  </a:lnTo>
                  <a:lnTo>
                    <a:pt x="11" y="29"/>
                  </a:lnTo>
                  <a:lnTo>
                    <a:pt x="0" y="29"/>
                  </a:lnTo>
                  <a:lnTo>
                    <a:pt x="0" y="0"/>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419865" name="Freeform 25"/>
            <p:cNvSpPr>
              <a:spLocks/>
            </p:cNvSpPr>
            <p:nvPr/>
          </p:nvSpPr>
          <p:spPr bwMode="auto">
            <a:xfrm>
              <a:off x="2190750" y="5491163"/>
              <a:ext cx="19050" cy="46037"/>
            </a:xfrm>
            <a:custGeom>
              <a:avLst/>
              <a:gdLst/>
              <a:ahLst/>
              <a:cxnLst>
                <a:cxn ang="0">
                  <a:pos x="0" y="0"/>
                </a:cxn>
                <a:cxn ang="0">
                  <a:pos x="11" y="0"/>
                </a:cxn>
                <a:cxn ang="0">
                  <a:pos x="11" y="28"/>
                </a:cxn>
                <a:cxn ang="0">
                  <a:pos x="0" y="28"/>
                </a:cxn>
                <a:cxn ang="0">
                  <a:pos x="0" y="0"/>
                </a:cxn>
              </a:cxnLst>
              <a:rect l="0" t="0" r="r" b="b"/>
              <a:pathLst>
                <a:path w="12" h="29">
                  <a:moveTo>
                    <a:pt x="0" y="0"/>
                  </a:moveTo>
                  <a:lnTo>
                    <a:pt x="11" y="0"/>
                  </a:lnTo>
                  <a:lnTo>
                    <a:pt x="11" y="28"/>
                  </a:lnTo>
                  <a:lnTo>
                    <a:pt x="0" y="28"/>
                  </a:lnTo>
                  <a:lnTo>
                    <a:pt x="0" y="0"/>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419866" name="Freeform 26"/>
            <p:cNvSpPr>
              <a:spLocks/>
            </p:cNvSpPr>
            <p:nvPr/>
          </p:nvSpPr>
          <p:spPr bwMode="auto">
            <a:xfrm>
              <a:off x="2190750" y="5600700"/>
              <a:ext cx="19050" cy="47625"/>
            </a:xfrm>
            <a:custGeom>
              <a:avLst/>
              <a:gdLst/>
              <a:ahLst/>
              <a:cxnLst>
                <a:cxn ang="0">
                  <a:pos x="0" y="0"/>
                </a:cxn>
                <a:cxn ang="0">
                  <a:pos x="11" y="0"/>
                </a:cxn>
                <a:cxn ang="0">
                  <a:pos x="11" y="29"/>
                </a:cxn>
                <a:cxn ang="0">
                  <a:pos x="0" y="29"/>
                </a:cxn>
                <a:cxn ang="0">
                  <a:pos x="0" y="0"/>
                </a:cxn>
              </a:cxnLst>
              <a:rect l="0" t="0" r="r" b="b"/>
              <a:pathLst>
                <a:path w="12" h="30">
                  <a:moveTo>
                    <a:pt x="0" y="0"/>
                  </a:moveTo>
                  <a:lnTo>
                    <a:pt x="11" y="0"/>
                  </a:lnTo>
                  <a:lnTo>
                    <a:pt x="11" y="29"/>
                  </a:lnTo>
                  <a:lnTo>
                    <a:pt x="0" y="29"/>
                  </a:lnTo>
                  <a:lnTo>
                    <a:pt x="0" y="0"/>
                  </a:lnTo>
                </a:path>
              </a:pathLst>
            </a:custGeom>
            <a:solidFill>
              <a:srgbClr val="FFFF00"/>
            </a:solidFill>
            <a:ln w="12700" cap="rnd" cmpd="sng">
              <a:solidFill>
                <a:srgbClr val="000000"/>
              </a:solidFill>
              <a:prstDash val="solid"/>
              <a:round/>
              <a:headEnd type="none" w="med" len="med"/>
              <a:tailEnd type="none" w="med" len="med"/>
            </a:ln>
            <a:effectLst/>
          </p:spPr>
          <p:txBody>
            <a:bodyPr/>
            <a:lstStyle/>
            <a:p>
              <a:endParaRPr lang="en-US"/>
            </a:p>
          </p:txBody>
        </p:sp>
        <p:sp>
          <p:nvSpPr>
            <p:cNvPr id="419867" name="Freeform 27"/>
            <p:cNvSpPr>
              <a:spLocks/>
            </p:cNvSpPr>
            <p:nvPr/>
          </p:nvSpPr>
          <p:spPr bwMode="auto">
            <a:xfrm>
              <a:off x="2092325" y="4643438"/>
              <a:ext cx="201613" cy="200025"/>
            </a:xfrm>
            <a:custGeom>
              <a:avLst/>
              <a:gdLst/>
              <a:ahLst/>
              <a:cxnLst>
                <a:cxn ang="0">
                  <a:pos x="67" y="125"/>
                </a:cxn>
                <a:cxn ang="0">
                  <a:pos x="26" y="100"/>
                </a:cxn>
                <a:cxn ang="0">
                  <a:pos x="0" y="58"/>
                </a:cxn>
                <a:cxn ang="0">
                  <a:pos x="26" y="17"/>
                </a:cxn>
                <a:cxn ang="0">
                  <a:pos x="67" y="0"/>
                </a:cxn>
                <a:cxn ang="0">
                  <a:pos x="109" y="17"/>
                </a:cxn>
                <a:cxn ang="0">
                  <a:pos x="126" y="58"/>
                </a:cxn>
                <a:cxn ang="0">
                  <a:pos x="109" y="100"/>
                </a:cxn>
                <a:cxn ang="0">
                  <a:pos x="67" y="125"/>
                </a:cxn>
              </a:cxnLst>
              <a:rect l="0" t="0" r="r" b="b"/>
              <a:pathLst>
                <a:path w="127" h="126">
                  <a:moveTo>
                    <a:pt x="67" y="125"/>
                  </a:moveTo>
                  <a:lnTo>
                    <a:pt x="26" y="100"/>
                  </a:lnTo>
                  <a:lnTo>
                    <a:pt x="0" y="58"/>
                  </a:lnTo>
                  <a:lnTo>
                    <a:pt x="26" y="17"/>
                  </a:lnTo>
                  <a:lnTo>
                    <a:pt x="67" y="0"/>
                  </a:lnTo>
                  <a:lnTo>
                    <a:pt x="109" y="17"/>
                  </a:lnTo>
                  <a:lnTo>
                    <a:pt x="126" y="58"/>
                  </a:lnTo>
                  <a:lnTo>
                    <a:pt x="109" y="100"/>
                  </a:lnTo>
                  <a:lnTo>
                    <a:pt x="67" y="12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68" name="Freeform 28"/>
            <p:cNvSpPr>
              <a:spLocks/>
            </p:cNvSpPr>
            <p:nvPr/>
          </p:nvSpPr>
          <p:spPr bwMode="auto">
            <a:xfrm>
              <a:off x="2092325" y="5643563"/>
              <a:ext cx="201613" cy="241300"/>
            </a:xfrm>
            <a:custGeom>
              <a:avLst/>
              <a:gdLst/>
              <a:ahLst/>
              <a:cxnLst>
                <a:cxn ang="0">
                  <a:pos x="67" y="0"/>
                </a:cxn>
                <a:cxn ang="0">
                  <a:pos x="126" y="0"/>
                </a:cxn>
                <a:cxn ang="0">
                  <a:pos x="67" y="151"/>
                </a:cxn>
                <a:cxn ang="0">
                  <a:pos x="0" y="0"/>
                </a:cxn>
                <a:cxn ang="0">
                  <a:pos x="67" y="0"/>
                </a:cxn>
              </a:cxnLst>
              <a:rect l="0" t="0" r="r" b="b"/>
              <a:pathLst>
                <a:path w="127" h="152">
                  <a:moveTo>
                    <a:pt x="67" y="0"/>
                  </a:moveTo>
                  <a:lnTo>
                    <a:pt x="126" y="0"/>
                  </a:lnTo>
                  <a:lnTo>
                    <a:pt x="67" y="151"/>
                  </a:lnTo>
                  <a:lnTo>
                    <a:pt x="0" y="0"/>
                  </a:lnTo>
                  <a:lnTo>
                    <a:pt x="6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69" name="Line 29"/>
            <p:cNvSpPr>
              <a:spLocks noChangeShapeType="1"/>
            </p:cNvSpPr>
            <p:nvPr/>
          </p:nvSpPr>
          <p:spPr bwMode="auto">
            <a:xfrm flipV="1">
              <a:off x="6840538" y="4144963"/>
              <a:ext cx="0" cy="692150"/>
            </a:xfrm>
            <a:prstGeom prst="line">
              <a:avLst/>
            </a:prstGeom>
            <a:noFill/>
            <a:ln w="25400">
              <a:solidFill>
                <a:srgbClr val="000000"/>
              </a:solidFill>
              <a:round/>
              <a:headEnd/>
              <a:tailEnd/>
            </a:ln>
            <a:effectLst/>
          </p:spPr>
          <p:txBody>
            <a:bodyPr wrap="none" anchor="ctr"/>
            <a:lstStyle/>
            <a:p>
              <a:endParaRPr lang="en-US"/>
            </a:p>
          </p:txBody>
        </p:sp>
        <p:sp>
          <p:nvSpPr>
            <p:cNvPr id="419870" name="Freeform 30"/>
            <p:cNvSpPr>
              <a:spLocks/>
            </p:cNvSpPr>
            <p:nvPr/>
          </p:nvSpPr>
          <p:spPr bwMode="auto">
            <a:xfrm>
              <a:off x="6729413" y="4810125"/>
              <a:ext cx="200025" cy="200025"/>
            </a:xfrm>
            <a:custGeom>
              <a:avLst/>
              <a:gdLst/>
              <a:ahLst/>
              <a:cxnLst>
                <a:cxn ang="0">
                  <a:pos x="67" y="0"/>
                </a:cxn>
                <a:cxn ang="0">
                  <a:pos x="109" y="17"/>
                </a:cxn>
                <a:cxn ang="0">
                  <a:pos x="125" y="58"/>
                </a:cxn>
                <a:cxn ang="0">
                  <a:pos x="109" y="100"/>
                </a:cxn>
                <a:cxn ang="0">
                  <a:pos x="67" y="125"/>
                </a:cxn>
                <a:cxn ang="0">
                  <a:pos x="25" y="100"/>
                </a:cxn>
                <a:cxn ang="0">
                  <a:pos x="0" y="58"/>
                </a:cxn>
                <a:cxn ang="0">
                  <a:pos x="25" y="17"/>
                </a:cxn>
                <a:cxn ang="0">
                  <a:pos x="67" y="0"/>
                </a:cxn>
              </a:cxnLst>
              <a:rect l="0" t="0" r="r" b="b"/>
              <a:pathLst>
                <a:path w="126" h="126">
                  <a:moveTo>
                    <a:pt x="67" y="0"/>
                  </a:moveTo>
                  <a:lnTo>
                    <a:pt x="109" y="17"/>
                  </a:lnTo>
                  <a:lnTo>
                    <a:pt x="125" y="58"/>
                  </a:lnTo>
                  <a:lnTo>
                    <a:pt x="109" y="100"/>
                  </a:lnTo>
                  <a:lnTo>
                    <a:pt x="67" y="125"/>
                  </a:lnTo>
                  <a:lnTo>
                    <a:pt x="25" y="100"/>
                  </a:lnTo>
                  <a:lnTo>
                    <a:pt x="0" y="58"/>
                  </a:lnTo>
                  <a:lnTo>
                    <a:pt x="25" y="17"/>
                  </a:lnTo>
                  <a:lnTo>
                    <a:pt x="6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71" name="Freeform 31"/>
            <p:cNvSpPr>
              <a:spLocks/>
            </p:cNvSpPr>
            <p:nvPr/>
          </p:nvSpPr>
          <p:spPr bwMode="auto">
            <a:xfrm>
              <a:off x="6729413" y="3921125"/>
              <a:ext cx="200025" cy="242888"/>
            </a:xfrm>
            <a:custGeom>
              <a:avLst/>
              <a:gdLst/>
              <a:ahLst/>
              <a:cxnLst>
                <a:cxn ang="0">
                  <a:pos x="67" y="152"/>
                </a:cxn>
                <a:cxn ang="0">
                  <a:pos x="0" y="152"/>
                </a:cxn>
                <a:cxn ang="0">
                  <a:pos x="67" y="0"/>
                </a:cxn>
                <a:cxn ang="0">
                  <a:pos x="125" y="152"/>
                </a:cxn>
                <a:cxn ang="0">
                  <a:pos x="67" y="152"/>
                </a:cxn>
              </a:cxnLst>
              <a:rect l="0" t="0" r="r" b="b"/>
              <a:pathLst>
                <a:path w="126" h="153">
                  <a:moveTo>
                    <a:pt x="67" y="152"/>
                  </a:moveTo>
                  <a:lnTo>
                    <a:pt x="0" y="152"/>
                  </a:lnTo>
                  <a:lnTo>
                    <a:pt x="67" y="0"/>
                  </a:lnTo>
                  <a:lnTo>
                    <a:pt x="125" y="152"/>
                  </a:lnTo>
                  <a:lnTo>
                    <a:pt x="67" y="15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419872" name="Rectangle 32"/>
            <p:cNvSpPr>
              <a:spLocks noChangeArrowheads="1"/>
            </p:cNvSpPr>
            <p:nvPr/>
          </p:nvSpPr>
          <p:spPr bwMode="auto">
            <a:xfrm>
              <a:off x="2252663" y="5549900"/>
              <a:ext cx="386325" cy="489878"/>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600" b="0" dirty="0"/>
                <a:t>F</a:t>
              </a:r>
            </a:p>
          </p:txBody>
        </p:sp>
        <p:sp>
          <p:nvSpPr>
            <p:cNvPr id="419873" name="Rectangle 33"/>
            <p:cNvSpPr>
              <a:spLocks noChangeArrowheads="1"/>
            </p:cNvSpPr>
            <p:nvPr/>
          </p:nvSpPr>
          <p:spPr bwMode="auto">
            <a:xfrm>
              <a:off x="6902450" y="3843338"/>
              <a:ext cx="382588" cy="485775"/>
            </a:xfrm>
            <a:prstGeom prst="rect">
              <a:avLst/>
            </a:prstGeom>
            <a:noFill/>
            <a:ln w="12700">
              <a:noFill/>
              <a:miter lim="800000"/>
              <a:headEnd/>
              <a:tailEnd/>
            </a:ln>
            <a:effectLst/>
          </p:spPr>
          <p:txBody>
            <a:bodyPr wrap="none" lIns="90488" tIns="44450" rIns="90488" bIns="44450">
              <a:spAutoFit/>
            </a:bodyPr>
            <a:lstStyle/>
            <a:p>
              <a:pPr eaLnBrk="0" hangingPunct="0">
                <a:spcBef>
                  <a:spcPct val="0"/>
                </a:spcBef>
              </a:pPr>
              <a:r>
                <a:rPr lang="en-US" sz="2600" b="0" dirty="0">
                  <a:solidFill>
                    <a:schemeClr val="bg2"/>
                  </a:solidFill>
                </a:rPr>
                <a:t>F</a:t>
              </a:r>
            </a:p>
          </p:txBody>
        </p:sp>
      </p:grpSp>
      <p:sp>
        <p:nvSpPr>
          <p:cNvPr id="419880" name="Rectangle 40"/>
          <p:cNvSpPr>
            <a:spLocks noGrp="1" noChangeArrowheads="1"/>
          </p:cNvSpPr>
          <p:nvPr>
            <p:ph type="title"/>
          </p:nvPr>
        </p:nvSpPr>
        <p:spPr>
          <a:xfrm>
            <a:off x="381000" y="930602"/>
            <a:ext cx="6669087" cy="523220"/>
          </a:xfrm>
          <a:noFill/>
          <a:ln/>
        </p:spPr>
        <p:txBody>
          <a:bodyPr/>
          <a:lstStyle/>
          <a:p>
            <a:r>
              <a:rPr lang="fr-FR" dirty="0"/>
              <a:t>The Coriolis </a:t>
            </a:r>
            <a:r>
              <a:rPr lang="fr-FR" dirty="0" err="1"/>
              <a:t>Principle</a:t>
            </a:r>
            <a:endParaRPr lang="fr-FR" dirty="0"/>
          </a:p>
        </p:txBody>
      </p:sp>
      <p:sp>
        <p:nvSpPr>
          <p:cNvPr id="36" name="Rectangle 35"/>
          <p:cNvSpPr/>
          <p:nvPr/>
        </p:nvSpPr>
        <p:spPr>
          <a:xfrm>
            <a:off x="3810000" y="1715869"/>
            <a:ext cx="914400" cy="769441"/>
          </a:xfrm>
          <a:prstGeom prst="rect">
            <a:avLst/>
          </a:prstGeom>
        </p:spPr>
        <p:txBody>
          <a:bodyPr wrap="square">
            <a:spAutoFit/>
          </a:bodyPr>
          <a:lstStyle/>
          <a:p>
            <a:r>
              <a:rPr lang="el-GR" sz="4400" dirty="0" smtClean="0"/>
              <a:t>ω</a:t>
            </a:r>
            <a:endParaRPr lang="en-US" sz="4400" dirty="0"/>
          </a:p>
        </p:txBody>
      </p:sp>
      <p:sp>
        <p:nvSpPr>
          <p:cNvPr id="37" name="Rectangle 36"/>
          <p:cNvSpPr/>
          <p:nvPr/>
        </p:nvSpPr>
        <p:spPr>
          <a:xfrm>
            <a:off x="1295400" y="1752600"/>
            <a:ext cx="2590800" cy="707886"/>
          </a:xfrm>
          <a:prstGeom prst="rect">
            <a:avLst/>
          </a:prstGeom>
        </p:spPr>
        <p:txBody>
          <a:bodyPr wrap="square">
            <a:spAutoFit/>
          </a:bodyPr>
          <a:lstStyle/>
          <a:p>
            <a:r>
              <a:rPr lang="en-US" sz="4000" dirty="0" err="1" smtClean="0"/>
              <a:t>Fc</a:t>
            </a:r>
            <a:r>
              <a:rPr lang="en-US" sz="4000" dirty="0" smtClean="0"/>
              <a:t> = 2 m v</a:t>
            </a:r>
            <a:endParaRPr lang="en-US" sz="4000" dirty="0"/>
          </a:p>
        </p:txBody>
      </p:sp>
    </p:spTree>
    <p:extLst>
      <p:ext uri="{BB962C8B-B14F-4D97-AF65-F5344CB8AC3E}">
        <p14:creationId xmlns:p14="http://schemas.microsoft.com/office/powerpoint/2010/main" val="2002591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3200" dirty="0" smtClean="0"/>
              <a:t>The </a:t>
            </a:r>
            <a:r>
              <a:rPr lang="en-US" sz="3200" dirty="0" err="1" smtClean="0"/>
              <a:t>NexGen</a:t>
            </a:r>
            <a:r>
              <a:rPr lang="en-US" sz="3200" dirty="0" smtClean="0"/>
              <a:t> Mass Flow Transmitter</a:t>
            </a:r>
            <a:endParaRPr lang="en-US" sz="3200" dirty="0"/>
          </a:p>
        </p:txBody>
      </p:sp>
      <p:sp>
        <p:nvSpPr>
          <p:cNvPr id="6" name="Content Placeholder 5"/>
          <p:cNvSpPr>
            <a:spLocks noGrp="1"/>
          </p:cNvSpPr>
          <p:nvPr>
            <p:ph sz="half" idx="2"/>
          </p:nvPr>
        </p:nvSpPr>
        <p:spPr>
          <a:xfrm>
            <a:off x="3581400" y="1676400"/>
            <a:ext cx="5181600" cy="5105400"/>
          </a:xfrm>
        </p:spPr>
        <p:txBody>
          <a:bodyPr>
            <a:noAutofit/>
          </a:bodyPr>
          <a:lstStyle/>
          <a:p>
            <a:r>
              <a:rPr lang="en-US" sz="2000" b="1" dirty="0" smtClean="0"/>
              <a:t>Measures mass/volume flow rate and total, density, temperature and  percent solids/concentration</a:t>
            </a:r>
          </a:p>
          <a:p>
            <a:r>
              <a:rPr lang="en-US" sz="2000" b="1" dirty="0" smtClean="0"/>
              <a:t>Patented Digital Signal Processing</a:t>
            </a:r>
          </a:p>
          <a:p>
            <a:r>
              <a:rPr lang="en-US" sz="2000" b="1" dirty="0" smtClean="0"/>
              <a:t>Value added design – selectable option</a:t>
            </a:r>
          </a:p>
          <a:p>
            <a:r>
              <a:rPr lang="en-US" sz="2000" b="1" dirty="0" smtClean="0"/>
              <a:t>Explosion-proof housing</a:t>
            </a:r>
          </a:p>
          <a:p>
            <a:r>
              <a:rPr lang="en-US" sz="2000" b="1" dirty="0" smtClean="0"/>
              <a:t>Two-stage batch-control</a:t>
            </a:r>
          </a:p>
          <a:p>
            <a:r>
              <a:rPr lang="en-US" sz="2000" b="1" dirty="0" smtClean="0"/>
              <a:t>Standard </a:t>
            </a:r>
            <a:r>
              <a:rPr lang="en-US" sz="2000" b="1" dirty="0" err="1" smtClean="0"/>
              <a:t>Modbus</a:t>
            </a:r>
            <a:r>
              <a:rPr lang="en-US" sz="2000" b="1" dirty="0" smtClean="0"/>
              <a:t> and optional Hart communication protocols</a:t>
            </a:r>
          </a:p>
          <a:p>
            <a:r>
              <a:rPr lang="en-US" sz="2000" b="1" dirty="0" smtClean="0"/>
              <a:t>Three analog and one pulse outputs</a:t>
            </a:r>
          </a:p>
          <a:p>
            <a:r>
              <a:rPr lang="en-US" sz="2000" b="1" dirty="0" smtClean="0"/>
              <a:t>Diagnostics and self-check capabilities</a:t>
            </a:r>
          </a:p>
          <a:p>
            <a:r>
              <a:rPr lang="en-US" sz="2000" b="1" dirty="0" smtClean="0"/>
              <a:t>100:1 Turndown</a:t>
            </a:r>
          </a:p>
          <a:p>
            <a:endParaRPr lang="en-US" sz="2000" b="1" dirty="0"/>
          </a:p>
          <a:p>
            <a:endParaRPr lang="en-US" sz="2000" b="1" dirty="0"/>
          </a:p>
          <a:p>
            <a:r>
              <a:rPr lang="en-US" sz="1000" b="1" dirty="0" smtClean="0">
                <a:solidFill>
                  <a:srgbClr val="FF0000"/>
                </a:solidFill>
              </a:rPr>
              <a:t>19</a:t>
            </a:r>
          </a:p>
        </p:txBody>
      </p:sp>
      <p:pic>
        <p:nvPicPr>
          <p:cNvPr id="7" name="Picture 7" descr="C:\Actaris-Itron presentation\Actaris corporate w_Itron_020407\images\NexgenRGB.gif"/>
          <p:cNvPicPr>
            <a:picLocks noGrp="1" noChangeAspect="1" noChangeArrowheads="1"/>
          </p:cNvPicPr>
          <p:nvPr>
            <p:ph sz="half" idx="1"/>
          </p:nvPr>
        </p:nvPicPr>
        <p:blipFill>
          <a:blip r:embed="rId2" cstate="print"/>
          <a:srcRect/>
          <a:stretch>
            <a:fillRect/>
          </a:stretch>
        </p:blipFill>
        <p:spPr bwMode="auto">
          <a:xfrm>
            <a:off x="266097" y="2209801"/>
            <a:ext cx="3162903" cy="2365852"/>
          </a:xfrm>
          <a:prstGeom prst="rect">
            <a:avLst/>
          </a:prstGeom>
          <a:noFill/>
          <a:ln w="9525">
            <a:noFill/>
            <a:miter lim="800000"/>
            <a:headEnd/>
            <a:tailEnd/>
          </a:ln>
        </p:spPr>
      </p:pic>
    </p:spTree>
    <p:extLst>
      <p:ext uri="{BB962C8B-B14F-4D97-AF65-F5344CB8AC3E}">
        <p14:creationId xmlns:p14="http://schemas.microsoft.com/office/powerpoint/2010/main" val="814562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Specifications</a:t>
            </a:r>
            <a:endParaRPr lang="en-US" dirty="0"/>
          </a:p>
        </p:txBody>
      </p:sp>
      <p:sp>
        <p:nvSpPr>
          <p:cNvPr id="3" name="Content Placeholder 2"/>
          <p:cNvSpPr>
            <a:spLocks noGrp="1"/>
          </p:cNvSpPr>
          <p:nvPr>
            <p:ph idx="1"/>
          </p:nvPr>
        </p:nvSpPr>
        <p:spPr>
          <a:xfrm>
            <a:off x="457200" y="1676400"/>
            <a:ext cx="8524875" cy="4906963"/>
          </a:xfrm>
        </p:spPr>
        <p:txBody>
          <a:bodyPr/>
          <a:lstStyle/>
          <a:p>
            <a:pPr>
              <a:lnSpc>
                <a:spcPct val="150000"/>
              </a:lnSpc>
            </a:pPr>
            <a:r>
              <a:rPr lang="en-US" sz="2000" dirty="0" smtClean="0"/>
              <a:t>Housing: 	</a:t>
            </a:r>
            <a:r>
              <a:rPr lang="en-US" sz="2000" dirty="0" err="1" smtClean="0"/>
              <a:t>Aluminium</a:t>
            </a:r>
            <a:r>
              <a:rPr lang="en-US" sz="2000" dirty="0" smtClean="0"/>
              <a:t>, IP 66, NEMA 4X, 7 &amp; 9</a:t>
            </a:r>
          </a:p>
          <a:p>
            <a:pPr>
              <a:lnSpc>
                <a:spcPct val="150000"/>
              </a:lnSpc>
            </a:pPr>
            <a:r>
              <a:rPr lang="en-US" sz="2000" dirty="0" smtClean="0"/>
              <a:t>Temperature rating: 	-20℃ to 60℃</a:t>
            </a:r>
          </a:p>
          <a:p>
            <a:pPr>
              <a:lnSpc>
                <a:spcPct val="150000"/>
              </a:lnSpc>
            </a:pPr>
            <a:r>
              <a:rPr lang="en-US" sz="2000" dirty="0" smtClean="0"/>
              <a:t>Power supply:	115/230 VAC+/- 15%, 50/60 Hz +/- 5%,                                                               		   			12 to 36 VDC +/- 15%          </a:t>
            </a:r>
          </a:p>
          <a:p>
            <a:pPr>
              <a:lnSpc>
                <a:spcPct val="150000"/>
              </a:lnSpc>
            </a:pPr>
            <a:r>
              <a:rPr lang="en-US" sz="2000" dirty="0" smtClean="0"/>
              <a:t>Std Outputs: 		2 </a:t>
            </a:r>
            <a:r>
              <a:rPr lang="en-US" sz="2000" dirty="0" err="1" smtClean="0"/>
              <a:t>nos</a:t>
            </a:r>
            <a:r>
              <a:rPr lang="en-US" sz="2000" dirty="0" smtClean="0"/>
              <a:t> 4-20 </a:t>
            </a:r>
            <a:r>
              <a:rPr lang="en-US" sz="2000" dirty="0" err="1" smtClean="0"/>
              <a:t>mA</a:t>
            </a:r>
            <a:r>
              <a:rPr lang="en-US" sz="2000" dirty="0" smtClean="0"/>
              <a:t> and 1 no scaled pulse, 0 to 10kHz</a:t>
            </a:r>
          </a:p>
          <a:p>
            <a:pPr>
              <a:lnSpc>
                <a:spcPct val="150000"/>
              </a:lnSpc>
            </a:pPr>
            <a:r>
              <a:rPr lang="en-US" sz="2000" dirty="0" smtClean="0"/>
              <a:t>Optional output: 	one additional 4-20 </a:t>
            </a:r>
            <a:r>
              <a:rPr lang="en-US" sz="2000" dirty="0" err="1" smtClean="0"/>
              <a:t>mA</a:t>
            </a:r>
            <a:r>
              <a:rPr lang="en-US" sz="2000" dirty="0" smtClean="0"/>
              <a:t> HART</a:t>
            </a:r>
          </a:p>
          <a:p>
            <a:pPr>
              <a:lnSpc>
                <a:spcPct val="150000"/>
              </a:lnSpc>
            </a:pPr>
            <a:r>
              <a:rPr lang="en-US" sz="2000" dirty="0" smtClean="0"/>
              <a:t>Max cable length:	300 m Belden 89892</a:t>
            </a:r>
          </a:p>
          <a:p>
            <a:pPr>
              <a:lnSpc>
                <a:spcPct val="150000"/>
              </a:lnSpc>
            </a:pPr>
            <a:r>
              <a:rPr lang="en-US" sz="2000" dirty="0" smtClean="0"/>
              <a:t>CSA/US approvals:	Class I, II, III, Div 1, </a:t>
            </a:r>
            <a:r>
              <a:rPr lang="en-US" sz="2000" dirty="0" err="1" smtClean="0"/>
              <a:t>Gr</a:t>
            </a:r>
            <a:r>
              <a:rPr lang="en-US" sz="2000" dirty="0" smtClean="0"/>
              <a:t> C,D,E,F &amp;G    </a:t>
            </a:r>
          </a:p>
          <a:p>
            <a:pPr>
              <a:lnSpc>
                <a:spcPct val="150000"/>
              </a:lnSpc>
            </a:pPr>
            <a:r>
              <a:rPr lang="en-US" sz="2000" dirty="0" smtClean="0"/>
              <a:t>LCIE(ATEX) approval:	EEX d ﹝</a:t>
            </a:r>
            <a:r>
              <a:rPr lang="en-US" sz="2000" dirty="0" err="1" smtClean="0"/>
              <a:t>ia﹞IIB</a:t>
            </a:r>
            <a:r>
              <a:rPr lang="en-US" sz="2000" dirty="0" smtClean="0"/>
              <a:t> T6; Ex II 2 G                             </a:t>
            </a:r>
            <a:endParaRPr lang="en-US" sz="2000" dirty="0"/>
          </a:p>
        </p:txBody>
      </p:sp>
      <p:sp>
        <p:nvSpPr>
          <p:cNvPr id="4" name="Slide Number Placeholder 3"/>
          <p:cNvSpPr>
            <a:spLocks noGrp="1"/>
          </p:cNvSpPr>
          <p:nvPr>
            <p:ph type="sldNum" sz="quarter" idx="10"/>
          </p:nvPr>
        </p:nvSpPr>
        <p:spPr>
          <a:xfrm>
            <a:off x="8105775" y="6583363"/>
            <a:ext cx="1038225" cy="184150"/>
          </a:xfrm>
        </p:spPr>
        <p:txBody>
          <a:bodyPr/>
          <a:lstStyle/>
          <a:p>
            <a:pPr algn="r" rtl="0" fontAlgn="base">
              <a:spcBef>
                <a:spcPct val="50000"/>
              </a:spcBef>
              <a:spcAft>
                <a:spcPct val="0"/>
              </a:spcAft>
            </a:pPr>
            <a:fld id="{163C4D2A-4E9C-49FC-BA6E-5331752EB3C7}" type="slidenum">
              <a:rPr lang="en-US" sz="600" b="1" kern="1200" smtClean="0">
                <a:solidFill>
                  <a:srgbClr val="C00000"/>
                </a:solidFill>
                <a:latin typeface="Arial" charset="0"/>
                <a:ea typeface="+mn-ea"/>
                <a:cs typeface="Arial" charset="0"/>
              </a:rPr>
              <a:pPr algn="r" rtl="0" fontAlgn="base">
                <a:spcBef>
                  <a:spcPct val="50000"/>
                </a:spcBef>
                <a:spcAft>
                  <a:spcPct val="0"/>
                </a:spcAft>
              </a:pPr>
              <a:t>17</a:t>
            </a:fld>
            <a:endParaRPr lang="en-US" sz="600" b="1" kern="1200" dirty="0">
              <a:solidFill>
                <a:srgbClr val="C00000"/>
              </a:solidFill>
              <a:latin typeface="Arial" charset="0"/>
              <a:ea typeface="+mn-ea"/>
              <a:cs typeface="Arial" charset="0"/>
            </a:endParaRPr>
          </a:p>
        </p:txBody>
      </p:sp>
    </p:spTree>
    <p:extLst>
      <p:ext uri="{BB962C8B-B14F-4D97-AF65-F5344CB8AC3E}">
        <p14:creationId xmlns:p14="http://schemas.microsoft.com/office/powerpoint/2010/main" val="617918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Units</a:t>
            </a:r>
            <a:endParaRPr lang="en-US" dirty="0"/>
          </a:p>
        </p:txBody>
      </p:sp>
      <p:sp>
        <p:nvSpPr>
          <p:cNvPr id="3" name="Content Placeholder 2"/>
          <p:cNvSpPr>
            <a:spLocks noGrp="1"/>
          </p:cNvSpPr>
          <p:nvPr>
            <p:ph idx="1"/>
          </p:nvPr>
        </p:nvSpPr>
        <p:spPr>
          <a:xfrm>
            <a:off x="304800" y="1752600"/>
            <a:ext cx="8686800" cy="4343400"/>
          </a:xfrm>
        </p:spPr>
        <p:txBody>
          <a:bodyPr/>
          <a:lstStyle/>
          <a:p>
            <a:pPr>
              <a:lnSpc>
                <a:spcPct val="150000"/>
              </a:lnSpc>
            </a:pPr>
            <a:r>
              <a:rPr lang="en-US" sz="2400" dirty="0" smtClean="0"/>
              <a:t>Mass flow rate: 	g, kg, </a:t>
            </a:r>
            <a:r>
              <a:rPr lang="en-US" sz="2400" dirty="0" err="1" smtClean="0"/>
              <a:t>tonne</a:t>
            </a:r>
            <a:r>
              <a:rPr lang="en-US" sz="2400" dirty="0" smtClean="0"/>
              <a:t>, oz or lb (in sec, min or hr)</a:t>
            </a:r>
          </a:p>
          <a:p>
            <a:pPr>
              <a:lnSpc>
                <a:spcPct val="150000"/>
              </a:lnSpc>
            </a:pPr>
            <a:r>
              <a:rPr lang="en-US" sz="2400" dirty="0" smtClean="0"/>
              <a:t>Mass flow total: 	g, kg, </a:t>
            </a:r>
            <a:r>
              <a:rPr lang="en-US" sz="2400" dirty="0" err="1" smtClean="0"/>
              <a:t>tonne</a:t>
            </a:r>
            <a:r>
              <a:rPr lang="en-US" sz="2400" dirty="0" smtClean="0"/>
              <a:t>, oz or lb</a:t>
            </a:r>
          </a:p>
          <a:p>
            <a:pPr>
              <a:lnSpc>
                <a:spcPct val="150000"/>
              </a:lnSpc>
            </a:pPr>
            <a:r>
              <a:rPr lang="en-US" sz="2400" dirty="0" smtClean="0"/>
              <a:t>Volume flow rate: </a:t>
            </a:r>
            <a:r>
              <a:rPr lang="en-US" sz="2400" dirty="0" err="1" smtClean="0"/>
              <a:t>li</a:t>
            </a:r>
            <a:r>
              <a:rPr lang="en-US" sz="2400" dirty="0" smtClean="0"/>
              <a:t>, m</a:t>
            </a:r>
            <a:r>
              <a:rPr lang="en-US" sz="2400" baseline="30000" dirty="0" smtClean="0"/>
              <a:t>3</a:t>
            </a:r>
            <a:r>
              <a:rPr lang="en-US" sz="2400" dirty="0" smtClean="0"/>
              <a:t>, cm</a:t>
            </a:r>
            <a:r>
              <a:rPr lang="en-US" sz="2400" baseline="30000" dirty="0" smtClean="0"/>
              <a:t>3</a:t>
            </a:r>
            <a:r>
              <a:rPr lang="en-US" sz="2400" dirty="0" smtClean="0"/>
              <a:t>, US gal, bbl (in sec, min or hr)</a:t>
            </a:r>
          </a:p>
          <a:p>
            <a:pPr>
              <a:lnSpc>
                <a:spcPct val="150000"/>
              </a:lnSpc>
            </a:pPr>
            <a:r>
              <a:rPr lang="en-US" sz="2400" dirty="0" smtClean="0"/>
              <a:t>Density: 			g/cc, lb/ft</a:t>
            </a:r>
            <a:r>
              <a:rPr lang="en-US" sz="2400" baseline="30000" dirty="0" smtClean="0"/>
              <a:t>3, </a:t>
            </a:r>
            <a:r>
              <a:rPr lang="en-US" sz="2400" dirty="0" smtClean="0"/>
              <a:t> kg/m</a:t>
            </a:r>
            <a:r>
              <a:rPr lang="en-US" sz="2400" baseline="30000" dirty="0" smtClean="0"/>
              <a:t>3, </a:t>
            </a:r>
            <a:r>
              <a:rPr lang="en-US" sz="2400" dirty="0" smtClean="0"/>
              <a:t> API</a:t>
            </a:r>
          </a:p>
          <a:p>
            <a:pPr>
              <a:lnSpc>
                <a:spcPct val="150000"/>
              </a:lnSpc>
            </a:pPr>
            <a:r>
              <a:rPr lang="en-US" sz="2400" dirty="0" smtClean="0"/>
              <a:t>Concentration: 	% rate; % total, </a:t>
            </a:r>
            <a:r>
              <a:rPr lang="en-US" sz="2400" dirty="0" err="1" smtClean="0"/>
              <a:t>Brix</a:t>
            </a:r>
            <a:r>
              <a:rPr lang="en-US" sz="2400" dirty="0" smtClean="0"/>
              <a:t>; Baume</a:t>
            </a:r>
            <a:endParaRPr lang="en-US" sz="2400" baseline="30000" dirty="0" smtClean="0"/>
          </a:p>
          <a:p>
            <a:pPr>
              <a:lnSpc>
                <a:spcPct val="150000"/>
              </a:lnSpc>
            </a:pPr>
            <a:r>
              <a:rPr lang="en-US" sz="2400" dirty="0" smtClean="0"/>
              <a:t>Temperature: 		℃, ℉</a:t>
            </a:r>
          </a:p>
        </p:txBody>
      </p:sp>
      <p:sp>
        <p:nvSpPr>
          <p:cNvPr id="4" name="Slide Number Placeholder 3"/>
          <p:cNvSpPr>
            <a:spLocks noGrp="1"/>
          </p:cNvSpPr>
          <p:nvPr>
            <p:ph type="sldNum" sz="quarter" idx="10"/>
          </p:nvPr>
        </p:nvSpPr>
        <p:spPr/>
        <p:txBody>
          <a:bodyPr/>
          <a:lstStyle/>
          <a:p>
            <a:pPr algn="r" rtl="0" fontAlgn="base">
              <a:spcBef>
                <a:spcPct val="50000"/>
              </a:spcBef>
              <a:spcAft>
                <a:spcPct val="0"/>
              </a:spcAft>
            </a:pPr>
            <a:fld id="{163C4D2A-4E9C-49FC-BA6E-5331752EB3C7}" type="slidenum">
              <a:rPr lang="en-US" sz="1000" b="1" kern="1200" smtClean="0">
                <a:solidFill>
                  <a:srgbClr val="C00000"/>
                </a:solidFill>
                <a:latin typeface="Arial" charset="0"/>
                <a:ea typeface="+mn-ea"/>
                <a:cs typeface="Arial" charset="0"/>
              </a:rPr>
              <a:pPr algn="r" rtl="0" fontAlgn="base">
                <a:spcBef>
                  <a:spcPct val="50000"/>
                </a:spcBef>
                <a:spcAft>
                  <a:spcPct val="0"/>
                </a:spcAft>
              </a:pPr>
              <a:t>18</a:t>
            </a:fld>
            <a:endParaRPr lang="en-US" sz="1000" b="1" kern="1200" dirty="0">
              <a:solidFill>
                <a:srgbClr val="C00000"/>
              </a:solidFill>
              <a:latin typeface="Arial" charset="0"/>
              <a:ea typeface="+mn-ea"/>
              <a:cs typeface="Arial" charset="0"/>
            </a:endParaRPr>
          </a:p>
        </p:txBody>
      </p:sp>
    </p:spTree>
    <p:extLst>
      <p:ext uri="{BB962C8B-B14F-4D97-AF65-F5344CB8AC3E}">
        <p14:creationId xmlns:p14="http://schemas.microsoft.com/office/powerpoint/2010/main" val="2727304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l"/>
            <a:r>
              <a:rPr lang="en-US" sz="3200" dirty="0" smtClean="0"/>
              <a:t>Transducer Tube Drive Test</a:t>
            </a:r>
            <a:endParaRPr lang="en-US" sz="3200" dirty="0"/>
          </a:p>
        </p:txBody>
      </p:sp>
      <p:sp>
        <p:nvSpPr>
          <p:cNvPr id="3" name="Content Placeholder 2"/>
          <p:cNvSpPr>
            <a:spLocks noGrp="1"/>
          </p:cNvSpPr>
          <p:nvPr>
            <p:ph idx="1"/>
          </p:nvPr>
        </p:nvSpPr>
        <p:spPr/>
        <p:txBody>
          <a:bodyPr>
            <a:normAutofit fontScale="25000" lnSpcReduction="20000"/>
          </a:bodyPr>
          <a:lstStyle/>
          <a:p>
            <a:pPr>
              <a:buNone/>
            </a:pPr>
            <a:r>
              <a:rPr lang="en-US" sz="7200" dirty="0" smtClean="0"/>
              <a:t>The </a:t>
            </a:r>
            <a:r>
              <a:rPr lang="en-US" sz="7200" dirty="0" err="1" smtClean="0"/>
              <a:t>Nexgen</a:t>
            </a:r>
            <a:r>
              <a:rPr lang="en-US" sz="7200" dirty="0" smtClean="0"/>
              <a:t> incorporates a digital multi-meter  to display 4 diagnostic measurements:</a:t>
            </a:r>
          </a:p>
          <a:p>
            <a:pPr>
              <a:buNone/>
            </a:pPr>
            <a:endParaRPr lang="en-US" sz="7200" dirty="0" smtClean="0"/>
          </a:p>
          <a:p>
            <a:r>
              <a:rPr lang="en-US" sz="7200" dirty="0"/>
              <a:t> </a:t>
            </a:r>
            <a:r>
              <a:rPr lang="en-US" sz="7200" dirty="0" smtClean="0"/>
              <a:t>Drive Current</a:t>
            </a:r>
          </a:p>
          <a:p>
            <a:r>
              <a:rPr lang="en-US" sz="7200" dirty="0"/>
              <a:t> </a:t>
            </a:r>
            <a:r>
              <a:rPr lang="en-US" sz="7200" dirty="0" smtClean="0"/>
              <a:t>Sensor A voltage</a:t>
            </a:r>
          </a:p>
          <a:p>
            <a:r>
              <a:rPr lang="en-US" sz="7200" dirty="0"/>
              <a:t> </a:t>
            </a:r>
            <a:r>
              <a:rPr lang="en-US" sz="7200" dirty="0" smtClean="0"/>
              <a:t>Sensor B voltage</a:t>
            </a:r>
          </a:p>
          <a:p>
            <a:r>
              <a:rPr lang="en-US" sz="7200" dirty="0"/>
              <a:t> </a:t>
            </a:r>
            <a:r>
              <a:rPr lang="en-US" sz="7200" dirty="0" smtClean="0"/>
              <a:t>Drive efficiency</a:t>
            </a:r>
          </a:p>
          <a:p>
            <a:pPr>
              <a:buNone/>
            </a:pPr>
            <a:endParaRPr lang="en-US" sz="7200" dirty="0" smtClean="0"/>
          </a:p>
          <a:p>
            <a:pPr>
              <a:buNone/>
            </a:pPr>
            <a:r>
              <a:rPr lang="en-US" sz="7200" dirty="0" smtClean="0"/>
              <a:t>Note:  sensor voltages for 1/8” to 2” should be 200 mV +/- 10 mV, and for </a:t>
            </a:r>
          </a:p>
          <a:p>
            <a:pPr>
              <a:buNone/>
            </a:pPr>
            <a:r>
              <a:rPr lang="en-US" sz="7200" dirty="0" smtClean="0"/>
              <a:t>3” and 4” sensors  should be 140 mV +/- 5 mV</a:t>
            </a:r>
          </a:p>
          <a:p>
            <a:pPr>
              <a:buNone/>
            </a:pPr>
            <a:endParaRPr lang="en-US" sz="7200" dirty="0"/>
          </a:p>
          <a:p>
            <a:pPr>
              <a:buNone/>
            </a:pPr>
            <a:endParaRPr lang="en-US" sz="7200" dirty="0" smtClean="0"/>
          </a:p>
          <a:p>
            <a:pPr>
              <a:buNone/>
            </a:pPr>
            <a:endParaRPr lang="en-US" sz="7200" dirty="0"/>
          </a:p>
          <a:p>
            <a:pPr>
              <a:buNone/>
            </a:pPr>
            <a:endParaRPr lang="en-US" sz="7200" dirty="0" smtClean="0"/>
          </a:p>
          <a:p>
            <a:pPr>
              <a:buNone/>
            </a:pPr>
            <a:endParaRPr lang="en-US" sz="7200" dirty="0"/>
          </a:p>
          <a:p>
            <a:pPr>
              <a:buNone/>
            </a:pPr>
            <a:endParaRPr lang="en-US" sz="7200" dirty="0" smtClean="0"/>
          </a:p>
          <a:p>
            <a:pPr>
              <a:buNone/>
            </a:pPr>
            <a:endParaRPr lang="en-US" sz="7200" dirty="0"/>
          </a:p>
          <a:p>
            <a:pPr>
              <a:buNone/>
            </a:pPr>
            <a:endParaRPr lang="en-US" sz="7200" dirty="0" smtClean="0"/>
          </a:p>
          <a:p>
            <a:pPr>
              <a:buNone/>
            </a:pPr>
            <a:r>
              <a:rPr lang="en-US" sz="7200" dirty="0" smtClean="0"/>
              <a:t>									</a:t>
            </a:r>
            <a:r>
              <a:rPr lang="en-US" sz="4000" dirty="0" smtClean="0">
                <a:solidFill>
                  <a:srgbClr val="C00000"/>
                </a:solidFill>
              </a:rPr>
              <a:t>23</a:t>
            </a:r>
          </a:p>
          <a:p>
            <a:pPr>
              <a:buNone/>
            </a:pPr>
            <a:endParaRPr lang="en-US" sz="2000" dirty="0"/>
          </a:p>
          <a:p>
            <a:pPr>
              <a:buNone/>
            </a:pPr>
            <a:endParaRPr lang="en-US" sz="2000" dirty="0"/>
          </a:p>
        </p:txBody>
      </p:sp>
    </p:spTree>
    <p:extLst>
      <p:ext uri="{BB962C8B-B14F-4D97-AF65-F5344CB8AC3E}">
        <p14:creationId xmlns:p14="http://schemas.microsoft.com/office/powerpoint/2010/main" val="5377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fr-FR"/>
              <a:t>Communications Department- IS</a:t>
            </a:r>
          </a:p>
        </p:txBody>
      </p:sp>
      <p:sp>
        <p:nvSpPr>
          <p:cNvPr id="413698" name="Rectangle 2"/>
          <p:cNvSpPr>
            <a:spLocks noGrp="1" noChangeArrowheads="1"/>
          </p:cNvSpPr>
          <p:nvPr>
            <p:ph type="title"/>
          </p:nvPr>
        </p:nvSpPr>
        <p:spPr>
          <a:xfrm>
            <a:off x="304800" y="660977"/>
            <a:ext cx="7532688" cy="630238"/>
          </a:xfrm>
          <a:noFill/>
          <a:ln/>
        </p:spPr>
        <p:txBody>
          <a:bodyPr lIns="92075" tIns="46038" rIns="92075" bIns="46038"/>
          <a:lstStyle/>
          <a:p>
            <a:r>
              <a:rPr lang="en-US" sz="2600" dirty="0" err="1" smtClean="0"/>
              <a:t>Coriolis</a:t>
            </a:r>
            <a:r>
              <a:rPr lang="en-US" sz="2600" dirty="0" smtClean="0"/>
              <a:t> Concept</a:t>
            </a:r>
            <a:endParaRPr lang="en-US" sz="2600" dirty="0"/>
          </a:p>
        </p:txBody>
      </p:sp>
      <p:pic>
        <p:nvPicPr>
          <p:cNvPr id="14" name="Picture 4" descr="C:\Documents and Settings\Supervisor\My Documents\My Pictures\Coriolis.jpg"/>
          <p:cNvPicPr>
            <a:picLocks noChangeAspect="1" noChangeArrowheads="1"/>
          </p:cNvPicPr>
          <p:nvPr/>
        </p:nvPicPr>
        <p:blipFill>
          <a:blip r:embed="rId3" cstate="print"/>
          <a:srcRect/>
          <a:stretch>
            <a:fillRect/>
          </a:stretch>
        </p:blipFill>
        <p:spPr bwMode="auto">
          <a:xfrm>
            <a:off x="3936071" y="1600200"/>
            <a:ext cx="5016413" cy="4876800"/>
          </a:xfrm>
          <a:prstGeom prst="rect">
            <a:avLst/>
          </a:prstGeom>
          <a:noFill/>
          <a:ln w="9525">
            <a:noFill/>
            <a:miter lim="800000"/>
            <a:headEnd/>
            <a:tailEnd/>
          </a:ln>
        </p:spPr>
      </p:pic>
      <p:sp>
        <p:nvSpPr>
          <p:cNvPr id="15" name="Rectangle 14"/>
          <p:cNvSpPr/>
          <p:nvPr/>
        </p:nvSpPr>
        <p:spPr>
          <a:xfrm>
            <a:off x="381000" y="1740179"/>
            <a:ext cx="3657600" cy="1200329"/>
          </a:xfrm>
          <a:prstGeom prst="rect">
            <a:avLst/>
          </a:prstGeom>
        </p:spPr>
        <p:txBody>
          <a:bodyPr wrap="square">
            <a:spAutoFit/>
          </a:bodyPr>
          <a:lstStyle/>
          <a:p>
            <a:r>
              <a:rPr lang="en-US" sz="2400" dirty="0" err="1" smtClean="0">
                <a:solidFill>
                  <a:srgbClr val="000000"/>
                </a:solidFill>
                <a:latin typeface="ALIJMF+TimesNewRoman" charset="0"/>
              </a:rPr>
              <a:t>Gaspard</a:t>
            </a:r>
            <a:r>
              <a:rPr lang="en-US" sz="2400" dirty="0" smtClean="0">
                <a:solidFill>
                  <a:srgbClr val="000000"/>
                </a:solidFill>
                <a:latin typeface="ALIJMF+TimesNewRoman" charset="0"/>
              </a:rPr>
              <a:t> </a:t>
            </a:r>
            <a:r>
              <a:rPr lang="en-US" sz="2400" dirty="0" err="1" smtClean="0">
                <a:solidFill>
                  <a:srgbClr val="000000"/>
                </a:solidFill>
                <a:latin typeface="ALIJMF+TimesNewRoman" charset="0"/>
              </a:rPr>
              <a:t>Gustave</a:t>
            </a:r>
            <a:r>
              <a:rPr lang="en-US" sz="2400" dirty="0" smtClean="0">
                <a:solidFill>
                  <a:srgbClr val="000000"/>
                </a:solidFill>
                <a:latin typeface="ALIJMF+TimesNewRoman" charset="0"/>
              </a:rPr>
              <a:t> </a:t>
            </a:r>
            <a:r>
              <a:rPr lang="en-US" sz="2400" dirty="0" err="1" smtClean="0">
                <a:solidFill>
                  <a:srgbClr val="000000"/>
                </a:solidFill>
                <a:latin typeface="ALIJMF+TimesNewRoman" charset="0"/>
              </a:rPr>
              <a:t>Coriolis</a:t>
            </a:r>
            <a:r>
              <a:rPr lang="en-US" sz="2400" dirty="0" smtClean="0">
                <a:solidFill>
                  <a:srgbClr val="000000"/>
                </a:solidFill>
                <a:latin typeface="ALIJMF+TimesNewRoman" charset="0"/>
              </a:rPr>
              <a:t> first introduced the concept in 1835</a:t>
            </a:r>
            <a:endParaRPr lang="en-US" sz="2400" dirty="0"/>
          </a:p>
        </p:txBody>
      </p:sp>
      <p:sp>
        <p:nvSpPr>
          <p:cNvPr id="6" name="TextBox 5"/>
          <p:cNvSpPr txBox="1"/>
          <p:nvPr/>
        </p:nvSpPr>
        <p:spPr>
          <a:xfrm>
            <a:off x="381000" y="3214552"/>
            <a:ext cx="3200400" cy="2308324"/>
          </a:xfrm>
          <a:prstGeom prst="rect">
            <a:avLst/>
          </a:prstGeom>
          <a:noFill/>
        </p:spPr>
        <p:txBody>
          <a:bodyPr wrap="square" rtlCol="0">
            <a:spAutoFit/>
          </a:bodyPr>
          <a:lstStyle/>
          <a:p>
            <a:r>
              <a:rPr lang="en-US" sz="2400" dirty="0" smtClean="0"/>
              <a:t>A Coriolis flowmeter measures the force acting on a fluid or gas flowing within an oscillating or vibrating tube.</a:t>
            </a:r>
            <a:endParaRPr lang="en-US" sz="2400" dirty="0"/>
          </a:p>
        </p:txBody>
      </p:sp>
    </p:spTree>
    <p:extLst>
      <p:ext uri="{BB962C8B-B14F-4D97-AF65-F5344CB8AC3E}">
        <p14:creationId xmlns:p14="http://schemas.microsoft.com/office/powerpoint/2010/main" val="23647740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708874"/>
          </a:xfrm>
        </p:spPr>
        <p:txBody>
          <a:bodyPr>
            <a:normAutofit fontScale="90000"/>
          </a:bodyPr>
          <a:lstStyle/>
          <a:p>
            <a:pPr algn="l"/>
            <a:r>
              <a:rPr lang="en-US" sz="3100" dirty="0" smtClean="0"/>
              <a:t>Flow Meter Zeroing</a:t>
            </a:r>
            <a:r>
              <a:rPr lang="en-US" dirty="0" smtClean="0"/>
              <a:t/>
            </a:r>
            <a:br>
              <a:rPr lang="en-US" dirty="0" smtClean="0"/>
            </a:br>
            <a:endParaRPr lang="en-US" dirty="0"/>
          </a:p>
        </p:txBody>
      </p:sp>
      <p:sp>
        <p:nvSpPr>
          <p:cNvPr id="3" name="Content Placeholder 2"/>
          <p:cNvSpPr>
            <a:spLocks noGrp="1"/>
          </p:cNvSpPr>
          <p:nvPr>
            <p:ph idx="1"/>
          </p:nvPr>
        </p:nvSpPr>
        <p:spPr>
          <a:xfrm>
            <a:off x="457200" y="1798637"/>
            <a:ext cx="8229600" cy="4525963"/>
          </a:xfrm>
        </p:spPr>
        <p:txBody>
          <a:bodyPr/>
          <a:lstStyle/>
          <a:p>
            <a:r>
              <a:rPr lang="en-US" sz="2400" dirty="0" smtClean="0"/>
              <a:t>Establishes meter response to zero flow and sets the zero baseline for flow measurement</a:t>
            </a:r>
          </a:p>
          <a:p>
            <a:r>
              <a:rPr lang="en-US" sz="2400" dirty="0" smtClean="0"/>
              <a:t>Procedure</a:t>
            </a:r>
          </a:p>
          <a:p>
            <a:pPr lvl="1"/>
            <a:r>
              <a:rPr lang="en-US" sz="2000" dirty="0" smtClean="0"/>
              <a:t>Install transducer according to installation guide</a:t>
            </a:r>
          </a:p>
          <a:p>
            <a:pPr lvl="1"/>
            <a:r>
              <a:rPr lang="en-US" sz="2000" dirty="0" smtClean="0"/>
              <a:t>Fill transducer completely with process fluid</a:t>
            </a:r>
          </a:p>
          <a:p>
            <a:pPr lvl="1"/>
            <a:r>
              <a:rPr lang="en-US" sz="2000" dirty="0" smtClean="0"/>
              <a:t>Shut off  downstream valve. Ensure there is no flow</a:t>
            </a:r>
          </a:p>
          <a:p>
            <a:pPr lvl="1"/>
            <a:r>
              <a:rPr lang="en-US" sz="2000" dirty="0" smtClean="0"/>
              <a:t>Initiate meter zeroing by holding ZERO button until LED remains on</a:t>
            </a:r>
          </a:p>
          <a:p>
            <a:pPr lvl="2"/>
            <a:r>
              <a:rPr lang="en-US" sz="1800" dirty="0" smtClean="0"/>
              <a:t>Or initiate a zero command from optional key buttons</a:t>
            </a:r>
          </a:p>
          <a:p>
            <a:pPr lvl="2"/>
            <a:r>
              <a:rPr lang="en-US" sz="1800" dirty="0" smtClean="0"/>
              <a:t>Or initiate zero command from remote computer </a:t>
            </a:r>
            <a:r>
              <a:rPr lang="en-US" sz="2000" dirty="0" smtClean="0"/>
              <a:t>							</a:t>
            </a:r>
            <a:r>
              <a:rPr lang="en-US" sz="1000" dirty="0" smtClean="0">
                <a:solidFill>
                  <a:srgbClr val="C00000"/>
                </a:solidFill>
              </a:rPr>
              <a:t>32</a:t>
            </a:r>
            <a:endParaRPr lang="en-US" sz="2000" dirty="0" smtClean="0">
              <a:solidFill>
                <a:srgbClr val="C00000"/>
              </a:solidFill>
            </a:endParaRPr>
          </a:p>
          <a:p>
            <a:pPr>
              <a:buNone/>
            </a:pPr>
            <a:endParaRPr lang="en-US" dirty="0"/>
          </a:p>
        </p:txBody>
      </p:sp>
    </p:spTree>
    <p:extLst>
      <p:ext uri="{BB962C8B-B14F-4D97-AF65-F5344CB8AC3E}">
        <p14:creationId xmlns:p14="http://schemas.microsoft.com/office/powerpoint/2010/main" val="494788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C:\Users\cbowers\Documents\- Colorado Weights and Measure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8534" y="369163"/>
            <a:ext cx="7526966" cy="565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18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0600"/>
            <a:ext cx="8229600" cy="1143000"/>
          </a:xfrm>
        </p:spPr>
        <p:txBody>
          <a:bodyPr/>
          <a:lstStyle/>
          <a:p>
            <a:r>
              <a:rPr lang="en-US" dirty="0" err="1" smtClean="0"/>
              <a:t>Stauff</a:t>
            </a:r>
            <a:r>
              <a:rPr lang="en-US" dirty="0" smtClean="0"/>
              <a:t> Clamps</a:t>
            </a:r>
            <a:endParaRPr lang="en-US" dirty="0"/>
          </a:p>
        </p:txBody>
      </p:sp>
      <p:sp>
        <p:nvSpPr>
          <p:cNvPr id="5" name="Slide Number Placeholder 4"/>
          <p:cNvSpPr>
            <a:spLocks noGrp="1"/>
          </p:cNvSpPr>
          <p:nvPr>
            <p:ph type="sldNum" sz="quarter" idx="10"/>
          </p:nvPr>
        </p:nvSpPr>
        <p:spPr>
          <a:xfrm>
            <a:off x="8105775" y="6626225"/>
            <a:ext cx="1038225" cy="184150"/>
          </a:xfrm>
          <a:prstGeom prst="rect">
            <a:avLst/>
          </a:prstGeom>
        </p:spPr>
        <p:txBody>
          <a:bodyPr/>
          <a:lstStyle/>
          <a:p>
            <a:pPr algn="r" fontAlgn="base">
              <a:spcBef>
                <a:spcPct val="50000"/>
              </a:spcBef>
              <a:spcAft>
                <a:spcPct val="0"/>
              </a:spcAft>
            </a:pPr>
            <a:fld id="{2D21F278-E7EA-4854-8849-56F130A31AFD}" type="slidenum">
              <a:rPr lang="en-US" sz="600" b="1">
                <a:solidFill>
                  <a:srgbClr val="000000"/>
                </a:solidFill>
                <a:cs typeface="Arial" charset="0"/>
              </a:rPr>
              <a:pPr algn="r" fontAlgn="base">
                <a:spcBef>
                  <a:spcPct val="50000"/>
                </a:spcBef>
                <a:spcAft>
                  <a:spcPct val="0"/>
                </a:spcAft>
              </a:pPr>
              <a:t>22</a:t>
            </a:fld>
            <a:endParaRPr lang="en-US" sz="600" b="1">
              <a:solidFill>
                <a:srgbClr val="000000"/>
              </a:solidFill>
              <a:cs typeface="Arial"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33600"/>
            <a:ext cx="398295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167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C:\Users\cbowers\Documents\- Valley Wide Co-op\Valley Wide Meters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975" y="562739"/>
            <a:ext cx="7075075" cy="531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25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C:\Users\cbowers\Documents\- Colorado Weights and Measures\xxx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994" y="940743"/>
            <a:ext cx="6681956" cy="502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48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C:\Users\cbowers\Documents\Mass Flow Meters\Russ-Portable Mass Flo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0900" y="689283"/>
            <a:ext cx="7099300" cy="445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656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C:\Users\cbowers\Documents\Mass Flow Meters\Mass Flow UK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73400"/>
            <a:ext cx="9753600" cy="130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999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C:\Users\cbowers\Documents\Mass Flow Meters\Mass Flow UK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00"/>
            <a:ext cx="6096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87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C:\Users\cbowers\Documents\Mass Flow Meters\Mass Flow UK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381000"/>
            <a:ext cx="45815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77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C:\Users\cbowers\Documents\Mass Flow Meters\Mass Flow UK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381000"/>
            <a:ext cx="45815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1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79438" y="903288"/>
            <a:ext cx="7532687" cy="522287"/>
          </a:xfrm>
        </p:spPr>
        <p:txBody>
          <a:bodyPr wrap="square" lIns="92075" tIns="46038" rIns="92075" bIns="46038" numCol="1" anchorCtr="0" compatLnSpc="1">
            <a:prstTxWarp prst="textNoShape">
              <a:avLst/>
            </a:prstTxWarp>
          </a:bodyPr>
          <a:lstStyle/>
          <a:p>
            <a:pPr eaLnBrk="1" hangingPunct="1"/>
            <a:r>
              <a:rPr lang="en-US" altLang="en-US" cap="none" smtClean="0">
                <a:latin typeface="Arial" pitchFamily="34" charset="0"/>
                <a:cs typeface="Arial" pitchFamily="34" charset="0"/>
              </a:rPr>
              <a:t>Coriolis Mass Flow Meters</a:t>
            </a:r>
          </a:p>
        </p:txBody>
      </p:sp>
      <p:sp>
        <p:nvSpPr>
          <p:cNvPr id="12" name="Rectangle 3"/>
          <p:cNvSpPr txBox="1">
            <a:spLocks noChangeArrowheads="1"/>
          </p:cNvSpPr>
          <p:nvPr/>
        </p:nvSpPr>
        <p:spPr bwMode="auto">
          <a:xfrm>
            <a:off x="719138" y="1846263"/>
            <a:ext cx="8424862" cy="3744912"/>
          </a:xfrm>
          <a:prstGeom prst="rect">
            <a:avLst/>
          </a:prstGeom>
          <a:noFill/>
          <a:ln w="9525">
            <a:noFill/>
            <a:miter lim="800000"/>
            <a:headEnd/>
            <a:tailEnd/>
          </a:ln>
        </p:spPr>
        <p:txBody>
          <a:bodyPr lIns="92075" tIns="46038" rIns="92075" bIns="46038"/>
          <a:lstStyle/>
          <a:p>
            <a:pPr marL="228600" indent="-228600" fontAlgn="auto">
              <a:lnSpc>
                <a:spcPct val="90000"/>
              </a:lnSpc>
              <a:spcBef>
                <a:spcPct val="50000"/>
              </a:spcBef>
              <a:spcAft>
                <a:spcPts val="0"/>
              </a:spcAft>
              <a:buClr>
                <a:schemeClr val="tx2"/>
              </a:buClr>
              <a:buFont typeface="Arial" pitchFamily="34" charset="0"/>
              <a:buChar char="&gt;"/>
              <a:defRPr/>
            </a:pPr>
            <a:r>
              <a:rPr lang="en-US" sz="2400" kern="0" dirty="0">
                <a:latin typeface="+mn-lt"/>
                <a:cs typeface="+mn-cs"/>
              </a:rPr>
              <a:t>First introduced in 1978, they are an established technology in process industries.</a:t>
            </a:r>
          </a:p>
          <a:p>
            <a:pPr marL="228600" indent="-228600" fontAlgn="auto">
              <a:lnSpc>
                <a:spcPct val="90000"/>
              </a:lnSpc>
              <a:spcBef>
                <a:spcPct val="50000"/>
              </a:spcBef>
              <a:spcAft>
                <a:spcPts val="0"/>
              </a:spcAft>
              <a:buClr>
                <a:schemeClr val="tx2"/>
              </a:buClr>
              <a:buFont typeface="Arial" pitchFamily="34" charset="0"/>
              <a:buChar char="&gt;"/>
              <a:defRPr/>
            </a:pPr>
            <a:r>
              <a:rPr lang="en-US" sz="2400" dirty="0">
                <a:latin typeface="+mn-lt"/>
                <a:cs typeface="+mn-cs"/>
              </a:rPr>
              <a:t>Highly accurate </a:t>
            </a:r>
            <a:r>
              <a:rPr lang="en-US" sz="2400" dirty="0" err="1">
                <a:latin typeface="+mn-lt"/>
                <a:cs typeface="+mn-cs"/>
              </a:rPr>
              <a:t>flowmeter</a:t>
            </a:r>
            <a:r>
              <a:rPr lang="en-US" sz="2400" dirty="0">
                <a:latin typeface="+mn-lt"/>
                <a:cs typeface="+mn-cs"/>
              </a:rPr>
              <a:t> technology </a:t>
            </a:r>
          </a:p>
          <a:p>
            <a:pPr marL="228600" indent="-228600" fontAlgn="auto">
              <a:lnSpc>
                <a:spcPct val="90000"/>
              </a:lnSpc>
              <a:spcBef>
                <a:spcPct val="50000"/>
              </a:spcBef>
              <a:spcAft>
                <a:spcPts val="0"/>
              </a:spcAft>
              <a:buClr>
                <a:schemeClr val="tx2"/>
              </a:buClr>
              <a:buFont typeface="Arial" pitchFamily="34" charset="0"/>
              <a:buChar char="&gt;"/>
              <a:defRPr/>
            </a:pPr>
            <a:r>
              <a:rPr lang="en-US" sz="2400" dirty="0">
                <a:latin typeface="+mn-lt"/>
                <a:cs typeface="+mn-cs"/>
              </a:rPr>
              <a:t>Direct mass measurement </a:t>
            </a:r>
          </a:p>
          <a:p>
            <a:pPr marL="228600" indent="-228600" fontAlgn="auto">
              <a:lnSpc>
                <a:spcPct val="90000"/>
              </a:lnSpc>
              <a:spcBef>
                <a:spcPct val="50000"/>
              </a:spcBef>
              <a:spcAft>
                <a:spcPts val="0"/>
              </a:spcAft>
              <a:buClr>
                <a:schemeClr val="tx2"/>
              </a:buClr>
              <a:buFont typeface="Arial" pitchFamily="34" charset="0"/>
              <a:buChar char="&gt;"/>
              <a:defRPr/>
            </a:pPr>
            <a:r>
              <a:rPr lang="en-US" sz="2400" dirty="0">
                <a:latin typeface="+mn-lt"/>
                <a:cs typeface="+mn-cs"/>
              </a:rPr>
              <a:t>Increased efficiency </a:t>
            </a:r>
          </a:p>
          <a:p>
            <a:pPr marL="228600" indent="-228600" fontAlgn="auto">
              <a:lnSpc>
                <a:spcPct val="90000"/>
              </a:lnSpc>
              <a:spcBef>
                <a:spcPct val="50000"/>
              </a:spcBef>
              <a:spcAft>
                <a:spcPts val="0"/>
              </a:spcAft>
              <a:buClr>
                <a:schemeClr val="tx2"/>
              </a:buClr>
              <a:buFont typeface="Arial" pitchFamily="34" charset="0"/>
              <a:buChar char="&gt;"/>
              <a:defRPr/>
            </a:pPr>
            <a:r>
              <a:rPr lang="en-US" sz="2400" dirty="0">
                <a:latin typeface="+mn-lt"/>
                <a:cs typeface="+mn-cs"/>
              </a:rPr>
              <a:t>They reduce</a:t>
            </a:r>
          </a:p>
          <a:p>
            <a:pPr marL="685800" lvl="1" indent="-228600" fontAlgn="auto">
              <a:spcBef>
                <a:spcPts val="0"/>
              </a:spcBef>
              <a:spcAft>
                <a:spcPts val="0"/>
              </a:spcAft>
              <a:buClr>
                <a:schemeClr val="tx1"/>
              </a:buClr>
              <a:buFont typeface="Arial" pitchFamily="34" charset="0"/>
              <a:buChar char="•"/>
              <a:defRPr/>
            </a:pPr>
            <a:r>
              <a:rPr lang="en-US" sz="2400" dirty="0">
                <a:latin typeface="+mn-lt"/>
                <a:cs typeface="+mn-cs"/>
              </a:rPr>
              <a:t>Lost product</a:t>
            </a:r>
          </a:p>
          <a:p>
            <a:pPr marL="685800" lvl="1" indent="-228600" fontAlgn="auto">
              <a:spcBef>
                <a:spcPts val="0"/>
              </a:spcBef>
              <a:spcAft>
                <a:spcPts val="0"/>
              </a:spcAft>
              <a:buClr>
                <a:schemeClr val="tx1"/>
              </a:buClr>
              <a:buFont typeface="Arial" pitchFamily="34" charset="0"/>
              <a:buChar char="•"/>
              <a:defRPr/>
            </a:pPr>
            <a:r>
              <a:rPr lang="en-US" sz="2400" dirty="0">
                <a:latin typeface="+mn-lt"/>
                <a:cs typeface="+mn-cs"/>
              </a:rPr>
              <a:t>Lost time</a:t>
            </a:r>
          </a:p>
          <a:p>
            <a:pPr marL="685800" lvl="1" indent="-228600" fontAlgn="auto">
              <a:spcBef>
                <a:spcPts val="0"/>
              </a:spcBef>
              <a:spcAft>
                <a:spcPts val="0"/>
              </a:spcAft>
              <a:buClr>
                <a:schemeClr val="tx1"/>
              </a:buClr>
              <a:buFont typeface="Arial" pitchFamily="34" charset="0"/>
              <a:buChar char="•"/>
              <a:defRPr/>
            </a:pPr>
            <a:r>
              <a:rPr lang="en-US" sz="2400" dirty="0">
                <a:latin typeface="+mn-lt"/>
                <a:cs typeface="+mn-cs"/>
              </a:rPr>
              <a:t>Lost money </a:t>
            </a:r>
            <a:endParaRPr lang="en-US" sz="2400" dirty="0" smtClean="0">
              <a:latin typeface="+mn-lt"/>
              <a:cs typeface="+mn-cs"/>
            </a:endParaRPr>
          </a:p>
          <a:p>
            <a:pPr marL="685800" lvl="1" indent="-228600" fontAlgn="auto">
              <a:spcBef>
                <a:spcPts val="0"/>
              </a:spcBef>
              <a:spcAft>
                <a:spcPts val="0"/>
              </a:spcAft>
              <a:buClr>
                <a:schemeClr val="tx1"/>
              </a:buClr>
              <a:buFont typeface="Arial" pitchFamily="34" charset="0"/>
              <a:buChar char="•"/>
              <a:defRPr/>
            </a:pPr>
            <a:endParaRPr lang="en-US" sz="2400" dirty="0"/>
          </a:p>
          <a:p>
            <a:pPr marL="685800" lvl="1" indent="-228600" fontAlgn="auto">
              <a:spcBef>
                <a:spcPts val="0"/>
              </a:spcBef>
              <a:spcAft>
                <a:spcPts val="0"/>
              </a:spcAft>
              <a:buClr>
                <a:schemeClr val="tx1"/>
              </a:buClr>
              <a:buFont typeface="Arial" pitchFamily="34" charset="0"/>
              <a:buChar char="•"/>
              <a:defRPr/>
            </a:pPr>
            <a:endParaRPr lang="en-US" sz="2400" dirty="0" smtClean="0">
              <a:latin typeface="+mn-lt"/>
              <a:cs typeface="+mn-cs"/>
            </a:endParaRPr>
          </a:p>
          <a:p>
            <a:pPr lvl="8">
              <a:buClr>
                <a:schemeClr val="tx1"/>
              </a:buClr>
              <a:defRPr/>
            </a:pPr>
            <a:r>
              <a:rPr lang="en-US" sz="900" dirty="0" smtClean="0">
                <a:solidFill>
                  <a:srgbClr val="C00000"/>
                </a:solidFill>
              </a:rPr>
              <a:t>5</a:t>
            </a:r>
            <a:endParaRPr lang="en-US" sz="900" dirty="0">
              <a:solidFill>
                <a:srgbClr val="C00000"/>
              </a:solidFill>
            </a:endParaRPr>
          </a:p>
          <a:p>
            <a:pPr marL="228600" indent="-228600" fontAlgn="auto">
              <a:lnSpc>
                <a:spcPct val="90000"/>
              </a:lnSpc>
              <a:spcBef>
                <a:spcPct val="50000"/>
              </a:spcBef>
              <a:spcAft>
                <a:spcPts val="0"/>
              </a:spcAft>
              <a:buClr>
                <a:schemeClr val="tx1"/>
              </a:buClr>
              <a:buFont typeface="Arial" pitchFamily="34" charset="0"/>
              <a:buChar char="•"/>
              <a:defRPr/>
            </a:pPr>
            <a:endParaRPr lang="en-US" sz="2400" kern="0" dirty="0">
              <a:latin typeface="+mn-lt"/>
              <a:cs typeface="+mn-cs"/>
            </a:endParaRPr>
          </a:p>
          <a:p>
            <a:pPr marL="228600" indent="-228600" fontAlgn="auto">
              <a:lnSpc>
                <a:spcPct val="90000"/>
              </a:lnSpc>
              <a:spcBef>
                <a:spcPct val="50000"/>
              </a:spcBef>
              <a:spcAft>
                <a:spcPts val="0"/>
              </a:spcAft>
              <a:buClr>
                <a:schemeClr val="tx1"/>
              </a:buClr>
              <a:defRPr/>
            </a:pPr>
            <a:endParaRPr lang="en-US" kern="0" dirty="0">
              <a:latin typeface="+mn-lt"/>
              <a:cs typeface="+mn-cs"/>
            </a:endParaRPr>
          </a:p>
        </p:txBody>
      </p:sp>
      <p:pic>
        <p:nvPicPr>
          <p:cNvPr id="23556" name="Picture 17" descr="m300 and m40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87675"/>
            <a:ext cx="47244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78015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504825" y="1174750"/>
            <a:ext cx="6837363" cy="522288"/>
          </a:xfrm>
        </p:spPr>
        <p:txBody>
          <a:bodyPr wrap="square" lIns="92075" tIns="46038" rIns="92075" bIns="46038" numCol="1" anchorCtr="0" compatLnSpc="1">
            <a:prstTxWarp prst="textNoShape">
              <a:avLst/>
            </a:prstTxWarp>
          </a:bodyPr>
          <a:lstStyle/>
          <a:p>
            <a:pPr eaLnBrk="1" hangingPunct="1"/>
            <a:r>
              <a:rPr lang="en-US" altLang="en-US" cap="none" dirty="0" smtClean="0">
                <a:latin typeface="Arial" pitchFamily="34" charset="0"/>
                <a:cs typeface="Arial" pitchFamily="34" charset="0"/>
              </a:rPr>
              <a:t>Data Acquisition Software</a:t>
            </a:r>
          </a:p>
        </p:txBody>
      </p:sp>
      <p:sp>
        <p:nvSpPr>
          <p:cNvPr id="54275" name="Text Box 4"/>
          <p:cNvSpPr txBox="1">
            <a:spLocks noChangeArrowheads="1"/>
          </p:cNvSpPr>
          <p:nvPr/>
        </p:nvSpPr>
        <p:spPr bwMode="auto">
          <a:xfrm>
            <a:off x="5080000" y="2319338"/>
            <a:ext cx="3784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spcBef>
                <a:spcPct val="0"/>
              </a:spcBef>
              <a:buClr>
                <a:srgbClr val="C00000"/>
              </a:buClr>
              <a:buSzPct val="110000"/>
              <a:buFont typeface="Wingdings" pitchFamily="2" charset="2"/>
              <a:buChar char="§"/>
            </a:pPr>
            <a:r>
              <a:rPr lang="en-US" altLang="en-US" dirty="0"/>
              <a:t>Records the data of each measuring station in the plant</a:t>
            </a:r>
          </a:p>
          <a:p>
            <a:pPr>
              <a:spcBef>
                <a:spcPct val="0"/>
              </a:spcBef>
              <a:buClr>
                <a:srgbClr val="C00000"/>
              </a:buClr>
              <a:buSzPct val="110000"/>
              <a:buFont typeface="Wingdings" pitchFamily="2" charset="2"/>
              <a:buChar char="§"/>
            </a:pPr>
            <a:r>
              <a:rPr lang="en-US" altLang="en-US" dirty="0"/>
              <a:t>Connects directly to each transmitter</a:t>
            </a:r>
          </a:p>
          <a:p>
            <a:pPr>
              <a:spcBef>
                <a:spcPct val="0"/>
              </a:spcBef>
              <a:buClr>
                <a:srgbClr val="C00000"/>
              </a:buClr>
              <a:buSzPct val="110000"/>
              <a:buFont typeface="Wingdings" pitchFamily="2" charset="2"/>
              <a:buChar char="§"/>
            </a:pPr>
            <a:r>
              <a:rPr lang="en-US" altLang="en-US" dirty="0"/>
              <a:t>Calculates mass balance </a:t>
            </a:r>
          </a:p>
          <a:p>
            <a:pPr>
              <a:spcBef>
                <a:spcPct val="0"/>
              </a:spcBef>
              <a:buClr>
                <a:srgbClr val="C00000"/>
              </a:buClr>
              <a:buSzPct val="110000"/>
              <a:buFont typeface="Wingdings" pitchFamily="2" charset="2"/>
              <a:buChar char="§"/>
            </a:pPr>
            <a:r>
              <a:rPr lang="en-US" altLang="en-US" dirty="0"/>
              <a:t>Excellent diagnostic tool for mass meter performance</a:t>
            </a:r>
          </a:p>
        </p:txBody>
      </p:sp>
      <p:grpSp>
        <p:nvGrpSpPr>
          <p:cNvPr id="54276" name="Group 2"/>
          <p:cNvGrpSpPr>
            <a:grpSpLocks/>
          </p:cNvGrpSpPr>
          <p:nvPr/>
        </p:nvGrpSpPr>
        <p:grpSpPr bwMode="auto">
          <a:xfrm>
            <a:off x="642938" y="2108200"/>
            <a:ext cx="3860800" cy="2620963"/>
            <a:chOff x="642167" y="2107725"/>
            <a:chExt cx="3861824" cy="2621285"/>
          </a:xfrm>
        </p:grpSpPr>
        <p:pic>
          <p:nvPicPr>
            <p:cNvPr id="54277" name="Picture 4" descr="Mim PnP LiqVapor p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167" y="2107725"/>
              <a:ext cx="3861824" cy="262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0447" y="2218864"/>
              <a:ext cx="466849" cy="16035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9127035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8914" name="Picture 2" descr="C:\Users\cbowers\Documents\Mass Flow Meters\Portable Mass Flow Me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5267" y="278399"/>
            <a:ext cx="6611284" cy="578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437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8" name="Picture 2" descr="C:\Users\cbowers\Documents\Mass Flow Meters\Portable Mass Flow Meter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61" y="787400"/>
            <a:ext cx="6631984"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1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descr="C:\Users\cbowers\Documents\- Rural Propane Services\RPS Mass Flow Meter Install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286" y="403689"/>
            <a:ext cx="4158814" cy="553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84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C:\Users\cbowers\Documents\it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2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533400"/>
            <a:ext cx="8229600" cy="715962"/>
          </a:xfrm>
        </p:spPr>
        <p:txBody>
          <a:bodyPr rtlCol="0">
            <a:normAutofit fontScale="90000"/>
          </a:bodyPr>
          <a:lstStyle/>
          <a:p>
            <a:pPr eaLnBrk="1" fontAlgn="auto" hangingPunct="1">
              <a:spcAft>
                <a:spcPts val="0"/>
              </a:spcAft>
              <a:defRPr/>
            </a:pPr>
            <a:r>
              <a:rPr lang="en-US" dirty="0" smtClean="0"/>
              <a:t>Bi-directional Installation</a:t>
            </a:r>
          </a:p>
        </p:txBody>
      </p:sp>
      <p:sp>
        <p:nvSpPr>
          <p:cNvPr id="17411" name="Content Placeholder 2"/>
          <p:cNvSpPr>
            <a:spLocks noGrp="1"/>
          </p:cNvSpPr>
          <p:nvPr>
            <p:ph idx="1"/>
          </p:nvPr>
        </p:nvSpPr>
        <p:spPr/>
        <p:txBody>
          <a:bodyPr/>
          <a:lstStyle/>
          <a:p>
            <a:pPr eaLnBrk="1" hangingPunct="1"/>
            <a:endParaRPr lang="en-US" altLang="en-US" smtClean="0"/>
          </a:p>
        </p:txBody>
      </p:sp>
      <p:pic>
        <p:nvPicPr>
          <p:cNvPr id="17412" name="Picture 2" descr="Z:\Customer Service Dept\Public\MassTrack Software\Customer Service Training material\Pictures\New Bi-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28345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38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descr="C:\Users\cbowers\Documents\Mass Flow Meters\Dispenser Mass Flow RML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7813" y="472544"/>
            <a:ext cx="4465238" cy="595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03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745397462"/>
              </p:ext>
            </p:extLst>
          </p:nvPr>
        </p:nvGraphicFramePr>
        <p:xfrm>
          <a:off x="2251075" y="689283"/>
          <a:ext cx="4437979" cy="5743267"/>
        </p:xfrm>
        <a:graphic>
          <a:graphicData uri="http://schemas.openxmlformats.org/presentationml/2006/ole">
            <mc:AlternateContent xmlns:mc="http://schemas.openxmlformats.org/markup-compatibility/2006">
              <mc:Choice xmlns:v="urn:schemas-microsoft-com:vml" Requires="v">
                <p:oleObj spid="_x0000_s33810" name="Acrobat Document" r:id="rId3" imgW="3886052" imgH="5028936" progId="Acrobat.Document.DC">
                  <p:embed/>
                </p:oleObj>
              </mc:Choice>
              <mc:Fallback>
                <p:oleObj name="Acrobat Document" r:id="rId3" imgW="3886052" imgH="5028936" progId="Acrobat.Document.DC">
                  <p:embed/>
                  <p:pic>
                    <p:nvPicPr>
                      <p:cNvPr id="0" name=""/>
                      <p:cNvPicPr/>
                      <p:nvPr/>
                    </p:nvPicPr>
                    <p:blipFill>
                      <a:blip r:embed="rId4"/>
                      <a:stretch>
                        <a:fillRect/>
                      </a:stretch>
                    </p:blipFill>
                    <p:spPr>
                      <a:xfrm>
                        <a:off x="2251075" y="689283"/>
                        <a:ext cx="4437979" cy="5743267"/>
                      </a:xfrm>
                      <a:prstGeom prst="rect">
                        <a:avLst/>
                      </a:prstGeom>
                    </p:spPr>
                  </p:pic>
                </p:oleObj>
              </mc:Fallback>
            </mc:AlternateContent>
          </a:graphicData>
        </a:graphic>
      </p:graphicFrame>
    </p:spTree>
    <p:extLst>
      <p:ext uri="{BB962C8B-B14F-4D97-AF65-F5344CB8AC3E}">
        <p14:creationId xmlns:p14="http://schemas.microsoft.com/office/powerpoint/2010/main" val="3848491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9300"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272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9300"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06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99" y="761999"/>
            <a:ext cx="8004175" cy="600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274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9300"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282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9300"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068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4" descr="RML2000 new bracket no vr-d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2438" y="3073400"/>
            <a:ext cx="326548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49288" y="2451100"/>
            <a:ext cx="4613275" cy="3544888"/>
          </a:xfrm>
        </p:spPr>
        <p:txBody>
          <a:bodyPr rtlCol="0">
            <a:normAutofit fontScale="70000" lnSpcReduction="20000"/>
          </a:bodyPr>
          <a:lstStyle/>
          <a:p>
            <a:pPr eaLnBrk="1" fontAlgn="auto" hangingPunct="1">
              <a:spcAft>
                <a:spcPts val="0"/>
              </a:spcAft>
              <a:defRPr/>
            </a:pPr>
            <a:r>
              <a:rPr lang="en-US" b="1" dirty="0" smtClean="0"/>
              <a:t>All-electronic system</a:t>
            </a:r>
          </a:p>
          <a:p>
            <a:pPr eaLnBrk="1" fontAlgn="auto" hangingPunct="1">
              <a:spcAft>
                <a:spcPts val="0"/>
              </a:spcAft>
              <a:defRPr/>
            </a:pPr>
            <a:r>
              <a:rPr lang="en-US" b="1" dirty="0" smtClean="0"/>
              <a:t>Exceptional accuracy: 0.1 - 0.2% </a:t>
            </a:r>
          </a:p>
          <a:p>
            <a:pPr eaLnBrk="1" fontAlgn="auto" hangingPunct="1">
              <a:spcAft>
                <a:spcPts val="0"/>
              </a:spcAft>
              <a:defRPr/>
            </a:pPr>
            <a:r>
              <a:rPr lang="en-US" b="1" dirty="0" smtClean="0"/>
              <a:t>Wide flow range-100:1 vs 5:1</a:t>
            </a:r>
          </a:p>
          <a:p>
            <a:pPr eaLnBrk="1" fontAlgn="auto" hangingPunct="1">
              <a:spcAft>
                <a:spcPts val="0"/>
              </a:spcAft>
              <a:defRPr/>
            </a:pPr>
            <a:r>
              <a:rPr lang="en-US" b="1" dirty="0" smtClean="0"/>
              <a:t>Eliminates errors due to temperature</a:t>
            </a:r>
          </a:p>
          <a:p>
            <a:pPr eaLnBrk="1" fontAlgn="auto" hangingPunct="1">
              <a:spcAft>
                <a:spcPts val="0"/>
              </a:spcAft>
              <a:defRPr/>
            </a:pPr>
            <a:r>
              <a:rPr lang="en-US" b="1" dirty="0" smtClean="0"/>
              <a:t>No wearing parts</a:t>
            </a:r>
          </a:p>
          <a:p>
            <a:pPr eaLnBrk="1" fontAlgn="auto" hangingPunct="1">
              <a:spcAft>
                <a:spcPts val="0"/>
              </a:spcAft>
              <a:defRPr/>
            </a:pPr>
            <a:r>
              <a:rPr lang="en-US" b="1" dirty="0" smtClean="0"/>
              <a:t>Maintenance-free, Reduced Downtime</a:t>
            </a:r>
          </a:p>
          <a:p>
            <a:pPr eaLnBrk="1" fontAlgn="auto" hangingPunct="1">
              <a:spcAft>
                <a:spcPts val="0"/>
              </a:spcAft>
              <a:defRPr/>
            </a:pPr>
            <a:r>
              <a:rPr lang="en-US" b="1" dirty="0" smtClean="0"/>
              <a:t>Greater </a:t>
            </a:r>
            <a:r>
              <a:rPr lang="en-US" b="1" dirty="0"/>
              <a:t>c</a:t>
            </a:r>
            <a:r>
              <a:rPr lang="en-US" b="1" dirty="0" smtClean="0"/>
              <a:t>alibration stability</a:t>
            </a:r>
          </a:p>
          <a:p>
            <a:pPr eaLnBrk="1" fontAlgn="auto" hangingPunct="1">
              <a:spcAft>
                <a:spcPts val="0"/>
              </a:spcAft>
              <a:defRPr/>
            </a:pPr>
            <a:r>
              <a:rPr lang="en-US" b="1" dirty="0" smtClean="0"/>
              <a:t>Can measure density and purity</a:t>
            </a:r>
          </a:p>
          <a:p>
            <a:pPr eaLnBrk="1" fontAlgn="auto" hangingPunct="1">
              <a:spcAft>
                <a:spcPts val="0"/>
              </a:spcAft>
              <a:defRPr/>
            </a:pPr>
            <a:endParaRPr lang="en-US" dirty="0" smtClean="0"/>
          </a:p>
        </p:txBody>
      </p:sp>
      <p:sp>
        <p:nvSpPr>
          <p:cNvPr id="8" name="Title 1"/>
          <p:cNvSpPr txBox="1">
            <a:spLocks/>
          </p:cNvSpPr>
          <p:nvPr/>
        </p:nvSpPr>
        <p:spPr bwMode="auto">
          <a:xfrm>
            <a:off x="0" y="648271"/>
            <a:ext cx="9144000" cy="893763"/>
          </a:xfrm>
          <a:prstGeom prst="rect">
            <a:avLst/>
          </a:prstGeom>
          <a:noFill/>
          <a:ln w="9525">
            <a:noFill/>
            <a:miter lim="800000"/>
            <a:headEnd/>
            <a:tailEnd/>
          </a:ln>
        </p:spPr>
        <p:txBody>
          <a:bodyPr anchor="ctr"/>
          <a:lstStyle/>
          <a:p>
            <a:pPr algn="ctr" fontAlgn="auto">
              <a:spcBef>
                <a:spcPts val="0"/>
              </a:spcBef>
              <a:spcAft>
                <a:spcPts val="0"/>
              </a:spcAft>
              <a:defRPr/>
            </a:pPr>
            <a:r>
              <a:rPr lang="en-US" sz="3000" b="1" dirty="0">
                <a:solidFill>
                  <a:srgbClr val="C00000"/>
                </a:solidFill>
                <a:latin typeface="+mj-lt"/>
                <a:cs typeface="+mn-cs"/>
              </a:rPr>
              <a:t>A Better Solution - </a:t>
            </a:r>
            <a:r>
              <a:rPr lang="en-US" sz="3000" b="1" dirty="0" err="1">
                <a:solidFill>
                  <a:srgbClr val="C00000"/>
                </a:solidFill>
                <a:latin typeface="+mj-lt"/>
                <a:cs typeface="+mn-cs"/>
              </a:rPr>
              <a:t>Coriolis</a:t>
            </a:r>
            <a:r>
              <a:rPr lang="en-US" sz="3000" b="1" dirty="0">
                <a:solidFill>
                  <a:srgbClr val="C00000"/>
                </a:solidFill>
                <a:latin typeface="+mj-lt"/>
                <a:cs typeface="+mn-cs"/>
              </a:rPr>
              <a:t> Mass Flow Meters</a:t>
            </a:r>
            <a:endParaRPr lang="en-US" sz="3000" b="1" kern="0" dirty="0">
              <a:solidFill>
                <a:srgbClr val="C00000"/>
              </a:solidFill>
              <a:latin typeface="+mj-lt"/>
              <a:ea typeface="+mj-ea"/>
              <a:cs typeface="+mj-cs"/>
            </a:endParaRPr>
          </a:p>
        </p:txBody>
      </p:sp>
    </p:spTree>
    <p:extLst>
      <p:ext uri="{BB962C8B-B14F-4D97-AF65-F5344CB8AC3E}">
        <p14:creationId xmlns:p14="http://schemas.microsoft.com/office/powerpoint/2010/main" val="333874833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pPr defTabSz="644525"/>
            <a:r>
              <a:rPr lang="fr-FR" smtClean="0"/>
              <a:t>Communications Department- IS</a:t>
            </a:r>
          </a:p>
        </p:txBody>
      </p:sp>
      <p:sp>
        <p:nvSpPr>
          <p:cNvPr id="27651" name="Text Box 2"/>
          <p:cNvSpPr txBox="1">
            <a:spLocks noChangeArrowheads="1"/>
          </p:cNvSpPr>
          <p:nvPr/>
        </p:nvSpPr>
        <p:spPr bwMode="auto">
          <a:xfrm>
            <a:off x="571500" y="215900"/>
            <a:ext cx="4622800" cy="523220"/>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C00000"/>
                </a:solidFill>
              </a:rPr>
              <a:t>Key Issues </a:t>
            </a:r>
            <a:endParaRPr lang="en-US" sz="2800" b="1" dirty="0">
              <a:solidFill>
                <a:srgbClr val="C00000"/>
              </a:solidFill>
              <a:latin typeface="Times New Roman" pitchFamily="18" charset="0"/>
            </a:endParaRPr>
          </a:p>
        </p:txBody>
      </p:sp>
      <p:sp>
        <p:nvSpPr>
          <p:cNvPr id="27652" name="Text Box 4"/>
          <p:cNvSpPr txBox="1">
            <a:spLocks noChangeArrowheads="1"/>
          </p:cNvSpPr>
          <p:nvPr/>
        </p:nvSpPr>
        <p:spPr bwMode="auto">
          <a:xfrm>
            <a:off x="441325" y="1143000"/>
            <a:ext cx="8347075" cy="1915794"/>
          </a:xfrm>
          <a:prstGeom prst="rect">
            <a:avLst/>
          </a:prstGeom>
          <a:noFill/>
          <a:ln w="9525">
            <a:noFill/>
            <a:miter lim="800000"/>
            <a:headEnd/>
            <a:tailEnd/>
          </a:ln>
        </p:spPr>
        <p:txBody>
          <a:bodyPr lIns="129440" tIns="64713" rIns="129440" bIns="64713">
            <a:spAutoFit/>
          </a:bodyPr>
          <a:lstStyle/>
          <a:p>
            <a:pPr defTabSz="1295400"/>
            <a:r>
              <a:rPr lang="en-US" sz="2400" u="sng" dirty="0" smtClean="0"/>
              <a:t>Installation on a Tank Truck</a:t>
            </a:r>
            <a:r>
              <a:rPr lang="en-US" sz="2400" dirty="0" smtClean="0"/>
              <a:t>:</a:t>
            </a:r>
            <a:endParaRPr lang="en-US" sz="2400" dirty="0"/>
          </a:p>
          <a:p>
            <a:pPr defTabSz="1295400"/>
            <a:endParaRPr lang="en-US" sz="2000" dirty="0" smtClean="0"/>
          </a:p>
          <a:p>
            <a:pPr defTabSz="1295400"/>
            <a:r>
              <a:rPr lang="en-US" sz="2400" dirty="0" smtClean="0"/>
              <a:t>A </a:t>
            </a:r>
            <a:r>
              <a:rPr lang="en-US" sz="2400" dirty="0"/>
              <a:t>correct installation is critical for a good performance of the mass meter. A bracket should be used to anchor the meter to the truck’s base. Its main purposes are:</a:t>
            </a:r>
          </a:p>
        </p:txBody>
      </p:sp>
      <p:sp>
        <p:nvSpPr>
          <p:cNvPr id="27653" name="Text Box 6"/>
          <p:cNvSpPr txBox="1">
            <a:spLocks noChangeArrowheads="1"/>
          </p:cNvSpPr>
          <p:nvPr/>
        </p:nvSpPr>
        <p:spPr bwMode="auto">
          <a:xfrm>
            <a:off x="457200" y="3429000"/>
            <a:ext cx="4394200" cy="2162015"/>
          </a:xfrm>
          <a:prstGeom prst="rect">
            <a:avLst/>
          </a:prstGeom>
          <a:noFill/>
          <a:ln w="9525">
            <a:noFill/>
            <a:miter lim="800000"/>
            <a:headEnd/>
            <a:tailEnd/>
          </a:ln>
        </p:spPr>
        <p:txBody>
          <a:bodyPr lIns="129440" tIns="64713" rIns="129440" bIns="64713">
            <a:spAutoFit/>
          </a:bodyPr>
          <a:lstStyle/>
          <a:p>
            <a:pPr defTabSz="1295400">
              <a:spcBef>
                <a:spcPct val="50000"/>
              </a:spcBef>
              <a:buFont typeface="Wingdings" pitchFamily="2" charset="2"/>
              <a:buChar char="ü"/>
            </a:pPr>
            <a:r>
              <a:rPr lang="en-US" sz="2400" dirty="0"/>
              <a:t>Eliminate or isolate any mechanical dynamic stress that can affect the meter.</a:t>
            </a:r>
          </a:p>
          <a:p>
            <a:pPr defTabSz="1295400">
              <a:spcBef>
                <a:spcPct val="50000"/>
              </a:spcBef>
              <a:buFont typeface="Wingdings" pitchFamily="2" charset="2"/>
              <a:buChar char="ü"/>
            </a:pPr>
            <a:r>
              <a:rPr lang="en-US" sz="2400" dirty="0"/>
              <a:t>Avoid any twists caused by pipeline stiffness.</a:t>
            </a:r>
          </a:p>
        </p:txBody>
      </p:sp>
      <p:pic>
        <p:nvPicPr>
          <p:cNvPr id="27654" name="Picture 4" descr="PICT0106B1"/>
          <p:cNvPicPr>
            <a:picLocks noChangeAspect="1" noChangeArrowheads="1"/>
          </p:cNvPicPr>
          <p:nvPr/>
        </p:nvPicPr>
        <p:blipFill>
          <a:blip r:embed="rId2" cstate="print"/>
          <a:srcRect/>
          <a:stretch>
            <a:fillRect/>
          </a:stretch>
        </p:blipFill>
        <p:spPr bwMode="auto">
          <a:xfrm>
            <a:off x="5003827" y="3468688"/>
            <a:ext cx="3808386" cy="2855912"/>
          </a:xfrm>
          <a:prstGeom prst="rect">
            <a:avLst/>
          </a:prstGeom>
          <a:noFill/>
          <a:ln w="9525">
            <a:noFill/>
            <a:miter lim="800000"/>
            <a:headEnd/>
            <a:tailEnd/>
          </a:ln>
        </p:spPr>
      </p:pic>
    </p:spTree>
    <p:extLst>
      <p:ext uri="{BB962C8B-B14F-4D97-AF65-F5344CB8AC3E}">
        <p14:creationId xmlns:p14="http://schemas.microsoft.com/office/powerpoint/2010/main" val="74376150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C:\Users\cbowers\Documents\Bobtail Mass Flow\R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845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pPr defTabSz="644525"/>
            <a:r>
              <a:rPr lang="fr-FR" smtClean="0">
                <a:solidFill>
                  <a:srgbClr val="1E1E23"/>
                </a:solidFill>
              </a:rPr>
              <a:t>Communications Department- IS</a:t>
            </a:r>
          </a:p>
        </p:txBody>
      </p:sp>
      <p:sp>
        <p:nvSpPr>
          <p:cNvPr id="28675" name="Text Box 2"/>
          <p:cNvSpPr txBox="1">
            <a:spLocks noChangeArrowheads="1"/>
          </p:cNvSpPr>
          <p:nvPr/>
        </p:nvSpPr>
        <p:spPr bwMode="auto">
          <a:xfrm>
            <a:off x="571500" y="215900"/>
            <a:ext cx="4622800" cy="523220"/>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C00000"/>
                </a:solidFill>
              </a:rPr>
              <a:t>Key Issues </a:t>
            </a:r>
            <a:endParaRPr lang="en-US" sz="2800" b="1" dirty="0">
              <a:solidFill>
                <a:srgbClr val="C00000"/>
              </a:solidFill>
              <a:latin typeface="Times New Roman" pitchFamily="18" charset="0"/>
            </a:endParaRPr>
          </a:p>
        </p:txBody>
      </p:sp>
      <p:sp>
        <p:nvSpPr>
          <p:cNvPr id="28676" name="Text Box 3"/>
          <p:cNvSpPr txBox="1">
            <a:spLocks noChangeArrowheads="1"/>
          </p:cNvSpPr>
          <p:nvPr/>
        </p:nvSpPr>
        <p:spPr bwMode="auto">
          <a:xfrm>
            <a:off x="441325" y="990600"/>
            <a:ext cx="8347075" cy="5085893"/>
          </a:xfrm>
          <a:prstGeom prst="rect">
            <a:avLst/>
          </a:prstGeom>
          <a:noFill/>
          <a:ln w="9525">
            <a:noFill/>
            <a:miter lim="800000"/>
            <a:headEnd/>
            <a:tailEnd/>
          </a:ln>
        </p:spPr>
        <p:txBody>
          <a:bodyPr lIns="129440" tIns="64713" rIns="129440" bIns="64713">
            <a:spAutoFit/>
          </a:bodyPr>
          <a:lstStyle/>
          <a:p>
            <a:pPr defTabSz="1295400"/>
            <a:r>
              <a:rPr lang="en-US" sz="3200" dirty="0" smtClean="0">
                <a:solidFill>
                  <a:srgbClr val="1E1E23"/>
                </a:solidFill>
              </a:rPr>
              <a:t>Vibration</a:t>
            </a:r>
          </a:p>
          <a:p>
            <a:pPr defTabSz="1295400"/>
            <a:endParaRPr lang="en-US" sz="2000" dirty="0">
              <a:solidFill>
                <a:srgbClr val="1E1E23"/>
              </a:solidFill>
            </a:endParaRPr>
          </a:p>
          <a:p>
            <a:pPr defTabSz="1295400">
              <a:buFont typeface="Wingdings" pitchFamily="2" charset="2"/>
              <a:buChar char="Ø"/>
            </a:pPr>
            <a:r>
              <a:rPr lang="en-US" sz="2000" dirty="0" smtClean="0">
                <a:solidFill>
                  <a:srgbClr val="1E1E23"/>
                </a:solidFill>
              </a:rPr>
              <a:t> Truck </a:t>
            </a:r>
            <a:r>
              <a:rPr lang="en-US" sz="2000" dirty="0">
                <a:solidFill>
                  <a:srgbClr val="1E1E23"/>
                </a:solidFill>
              </a:rPr>
              <a:t>vibrations and shocks </a:t>
            </a:r>
            <a:endParaRPr lang="en-US" sz="2000" dirty="0" smtClean="0">
              <a:solidFill>
                <a:srgbClr val="1E1E23"/>
              </a:solidFill>
            </a:endParaRPr>
          </a:p>
          <a:p>
            <a:pPr lvl="1" defTabSz="1295400">
              <a:spcAft>
                <a:spcPts val="600"/>
              </a:spcAft>
              <a:buFont typeface="Wingdings" pitchFamily="2" charset="2"/>
              <a:buChar char="§"/>
            </a:pPr>
            <a:r>
              <a:rPr lang="en-US" sz="2000" dirty="0" smtClean="0">
                <a:solidFill>
                  <a:srgbClr val="1E1E23"/>
                </a:solidFill>
              </a:rPr>
              <a:t> This is due </a:t>
            </a:r>
            <a:r>
              <a:rPr lang="en-US" sz="2000" dirty="0">
                <a:solidFill>
                  <a:srgbClr val="1E1E23"/>
                </a:solidFill>
              </a:rPr>
              <a:t>to road conditions, traffic etc. </a:t>
            </a:r>
            <a:endParaRPr lang="en-US" sz="2000" dirty="0" smtClean="0">
              <a:solidFill>
                <a:srgbClr val="1E1E23"/>
              </a:solidFill>
            </a:endParaRPr>
          </a:p>
          <a:p>
            <a:pPr lvl="1" defTabSz="1295400">
              <a:buFont typeface="Wingdings" pitchFamily="2" charset="2"/>
              <a:buChar char="§"/>
            </a:pPr>
            <a:r>
              <a:rPr lang="en-US" sz="2000" dirty="0" smtClean="0">
                <a:solidFill>
                  <a:srgbClr val="1E1E23"/>
                </a:solidFill>
              </a:rPr>
              <a:t> To </a:t>
            </a:r>
            <a:r>
              <a:rPr lang="en-US" sz="2000" dirty="0">
                <a:solidFill>
                  <a:srgbClr val="1E1E23"/>
                </a:solidFill>
              </a:rPr>
              <a:t>avoid </a:t>
            </a:r>
            <a:r>
              <a:rPr lang="en-US" sz="2000" dirty="0" smtClean="0">
                <a:solidFill>
                  <a:srgbClr val="1E1E23"/>
                </a:solidFill>
              </a:rPr>
              <a:t>unwanted “counts”, the </a:t>
            </a:r>
            <a:r>
              <a:rPr lang="en-US" sz="2000" dirty="0">
                <a:solidFill>
                  <a:srgbClr val="1E1E23"/>
                </a:solidFill>
              </a:rPr>
              <a:t>“low flow cutoff” </a:t>
            </a:r>
            <a:r>
              <a:rPr lang="en-US" sz="2000" dirty="0" smtClean="0">
                <a:solidFill>
                  <a:srgbClr val="1E1E23"/>
                </a:solidFill>
              </a:rPr>
              <a:t>should </a:t>
            </a:r>
          </a:p>
          <a:p>
            <a:pPr lvl="1" defTabSz="1295400"/>
            <a:r>
              <a:rPr lang="en-US" sz="2000" dirty="0" smtClean="0">
                <a:solidFill>
                  <a:srgbClr val="1E1E23"/>
                </a:solidFill>
              </a:rPr>
              <a:t>   be </a:t>
            </a:r>
            <a:r>
              <a:rPr lang="en-US" sz="2000" dirty="0">
                <a:solidFill>
                  <a:srgbClr val="1E1E23"/>
                </a:solidFill>
              </a:rPr>
              <a:t>set high </a:t>
            </a:r>
            <a:r>
              <a:rPr lang="en-US" sz="2000" dirty="0" smtClean="0">
                <a:solidFill>
                  <a:srgbClr val="1E1E23"/>
                </a:solidFill>
              </a:rPr>
              <a:t>  enough </a:t>
            </a:r>
            <a:r>
              <a:rPr lang="en-US" sz="2000" dirty="0">
                <a:solidFill>
                  <a:srgbClr val="1E1E23"/>
                </a:solidFill>
              </a:rPr>
              <a:t>to ignore these pulses</a:t>
            </a:r>
            <a:r>
              <a:rPr lang="en-US" sz="2000" dirty="0" smtClean="0">
                <a:solidFill>
                  <a:srgbClr val="1E1E23"/>
                </a:solidFill>
              </a:rPr>
              <a:t>.</a:t>
            </a:r>
          </a:p>
          <a:p>
            <a:pPr defTabSz="1295400">
              <a:buFontTx/>
              <a:buChar char="•"/>
            </a:pPr>
            <a:endParaRPr lang="en-US" sz="2000" dirty="0">
              <a:solidFill>
                <a:srgbClr val="1E1E23"/>
              </a:solidFill>
            </a:endParaRPr>
          </a:p>
          <a:p>
            <a:pPr defTabSz="1295400">
              <a:buFont typeface="Wingdings" pitchFamily="2" charset="2"/>
              <a:buChar char="Ø"/>
            </a:pPr>
            <a:r>
              <a:rPr lang="en-US" sz="2000" dirty="0">
                <a:solidFill>
                  <a:srgbClr val="1E1E23"/>
                </a:solidFill>
              </a:rPr>
              <a:t>Resonant vibrations </a:t>
            </a:r>
            <a:endParaRPr lang="en-US" sz="2000" dirty="0" smtClean="0">
              <a:solidFill>
                <a:srgbClr val="1E1E23"/>
              </a:solidFill>
            </a:endParaRPr>
          </a:p>
          <a:p>
            <a:pPr lvl="1" defTabSz="1295400">
              <a:spcAft>
                <a:spcPts val="600"/>
              </a:spcAft>
              <a:buFont typeface="Wingdings" pitchFamily="2" charset="2"/>
              <a:buChar char="§"/>
            </a:pPr>
            <a:r>
              <a:rPr lang="en-US" sz="2000" dirty="0" smtClean="0">
                <a:solidFill>
                  <a:srgbClr val="1E1E23"/>
                </a:solidFill>
              </a:rPr>
              <a:t> This is caused </a:t>
            </a:r>
            <a:r>
              <a:rPr lang="en-US" sz="2000" dirty="0">
                <a:solidFill>
                  <a:srgbClr val="1E1E23"/>
                </a:solidFill>
              </a:rPr>
              <a:t>by the engine, the PTO, the pump etc. </a:t>
            </a:r>
            <a:endParaRPr lang="en-US" sz="2000" dirty="0" smtClean="0">
              <a:solidFill>
                <a:srgbClr val="1E1E23"/>
              </a:solidFill>
            </a:endParaRPr>
          </a:p>
          <a:p>
            <a:pPr lvl="1" defTabSz="1295400">
              <a:spcAft>
                <a:spcPts val="600"/>
              </a:spcAft>
              <a:buFont typeface="Wingdings" pitchFamily="2" charset="2"/>
              <a:buChar char="§"/>
            </a:pPr>
            <a:r>
              <a:rPr lang="en-US" sz="2000" dirty="0" smtClean="0">
                <a:solidFill>
                  <a:srgbClr val="1E1E23"/>
                </a:solidFill>
              </a:rPr>
              <a:t> As </a:t>
            </a:r>
            <a:r>
              <a:rPr lang="en-US" sz="2000" dirty="0">
                <a:solidFill>
                  <a:srgbClr val="1E1E23"/>
                </a:solidFill>
              </a:rPr>
              <a:t>long as the respond mode frequency of vibration of the </a:t>
            </a:r>
            <a:endParaRPr lang="en-US" sz="2000" dirty="0" smtClean="0">
              <a:solidFill>
                <a:srgbClr val="1E1E23"/>
              </a:solidFill>
            </a:endParaRPr>
          </a:p>
          <a:p>
            <a:pPr lvl="1" defTabSz="1295400">
              <a:spcAft>
                <a:spcPts val="600"/>
              </a:spcAft>
            </a:pPr>
            <a:r>
              <a:rPr lang="en-US" sz="2000" dirty="0" smtClean="0">
                <a:solidFill>
                  <a:srgbClr val="1E1E23"/>
                </a:solidFill>
              </a:rPr>
              <a:t>  meter’s </a:t>
            </a:r>
            <a:r>
              <a:rPr lang="en-US" sz="2000" dirty="0">
                <a:solidFill>
                  <a:srgbClr val="1E1E23"/>
                </a:solidFill>
              </a:rPr>
              <a:t>tubes is away or different from those external vibrations, </a:t>
            </a:r>
            <a:endParaRPr lang="en-US" sz="2000" dirty="0" smtClean="0">
              <a:solidFill>
                <a:srgbClr val="1E1E23"/>
              </a:solidFill>
            </a:endParaRPr>
          </a:p>
          <a:p>
            <a:pPr lvl="1" defTabSz="1295400">
              <a:spcAft>
                <a:spcPts val="600"/>
              </a:spcAft>
            </a:pPr>
            <a:r>
              <a:rPr lang="en-US" sz="2000" dirty="0" smtClean="0">
                <a:solidFill>
                  <a:srgbClr val="1E1E23"/>
                </a:solidFill>
              </a:rPr>
              <a:t>  the </a:t>
            </a:r>
            <a:r>
              <a:rPr lang="en-US" sz="2000" dirty="0">
                <a:solidFill>
                  <a:srgbClr val="1E1E23"/>
                </a:solidFill>
              </a:rPr>
              <a:t>accuracy of the instrument will not be affected. </a:t>
            </a:r>
            <a:endParaRPr lang="en-US" sz="2000" dirty="0" smtClean="0">
              <a:solidFill>
                <a:srgbClr val="1E1E23"/>
              </a:solidFill>
            </a:endParaRPr>
          </a:p>
          <a:p>
            <a:pPr lvl="1" defTabSz="1295400">
              <a:spcAft>
                <a:spcPts val="600"/>
              </a:spcAft>
              <a:buFont typeface="Wingdings" pitchFamily="2" charset="2"/>
              <a:buChar char="§"/>
            </a:pPr>
            <a:r>
              <a:rPr lang="en-US" sz="2000" dirty="0" smtClean="0">
                <a:solidFill>
                  <a:srgbClr val="1E1E23"/>
                </a:solidFill>
              </a:rPr>
              <a:t>In Red Seal </a:t>
            </a:r>
            <a:r>
              <a:rPr lang="en-US" sz="2000" dirty="0">
                <a:solidFill>
                  <a:srgbClr val="1E1E23"/>
                </a:solidFill>
              </a:rPr>
              <a:t>mass meters, this frequency is 1.6 times the drive </a:t>
            </a:r>
            <a:endParaRPr lang="en-US" sz="2000" dirty="0" smtClean="0">
              <a:solidFill>
                <a:srgbClr val="1E1E23"/>
              </a:solidFill>
            </a:endParaRPr>
          </a:p>
          <a:p>
            <a:pPr lvl="1" defTabSz="1295400">
              <a:spcAft>
                <a:spcPts val="600"/>
              </a:spcAft>
            </a:pPr>
            <a:r>
              <a:rPr lang="en-US" sz="2000" dirty="0" smtClean="0">
                <a:solidFill>
                  <a:srgbClr val="1E1E23"/>
                </a:solidFill>
              </a:rPr>
              <a:t>  mode </a:t>
            </a:r>
            <a:r>
              <a:rPr lang="en-US" sz="2000" dirty="0">
                <a:solidFill>
                  <a:srgbClr val="1E1E23"/>
                </a:solidFill>
              </a:rPr>
              <a:t>frequency of 85 Hz. </a:t>
            </a:r>
          </a:p>
        </p:txBody>
      </p:sp>
    </p:spTree>
    <p:extLst>
      <p:ext uri="{BB962C8B-B14F-4D97-AF65-F5344CB8AC3E}">
        <p14:creationId xmlns:p14="http://schemas.microsoft.com/office/powerpoint/2010/main" val="25541860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41828551"/>
              </p:ext>
            </p:extLst>
          </p:nvPr>
        </p:nvGraphicFramePr>
        <p:xfrm>
          <a:off x="1667164" y="271556"/>
          <a:ext cx="5349586" cy="6922994"/>
        </p:xfrm>
        <a:graphic>
          <a:graphicData uri="http://schemas.openxmlformats.org/presentationml/2006/ole">
            <mc:AlternateContent xmlns:mc="http://schemas.openxmlformats.org/markup-compatibility/2006">
              <mc:Choice xmlns:v="urn:schemas-microsoft-com:vml" Requires="v">
                <p:oleObj spid="_x0000_s37893" name="Acrobat Document" r:id="rId3" imgW="3886052" imgH="5028936" progId="Acrobat.Document.DC">
                  <p:embed/>
                </p:oleObj>
              </mc:Choice>
              <mc:Fallback>
                <p:oleObj name="Acrobat Document" r:id="rId3" imgW="3886052" imgH="5028936" progId="Acrobat.Document.DC">
                  <p:embed/>
                  <p:pic>
                    <p:nvPicPr>
                      <p:cNvPr id="0" name=""/>
                      <p:cNvPicPr/>
                      <p:nvPr/>
                    </p:nvPicPr>
                    <p:blipFill>
                      <a:blip r:embed="rId4"/>
                      <a:stretch>
                        <a:fillRect/>
                      </a:stretch>
                    </p:blipFill>
                    <p:spPr>
                      <a:xfrm>
                        <a:off x="1667164" y="271556"/>
                        <a:ext cx="5349586" cy="6922994"/>
                      </a:xfrm>
                      <a:prstGeom prst="rect">
                        <a:avLst/>
                      </a:prstGeom>
                    </p:spPr>
                  </p:pic>
                </p:oleObj>
              </mc:Fallback>
            </mc:AlternateContent>
          </a:graphicData>
        </a:graphic>
      </p:graphicFrame>
    </p:spTree>
    <p:extLst>
      <p:ext uri="{BB962C8B-B14F-4D97-AF65-F5344CB8AC3E}">
        <p14:creationId xmlns:p14="http://schemas.microsoft.com/office/powerpoint/2010/main" val="3384709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1131888"/>
            <a:ext cx="9117013" cy="6265862"/>
          </a:xfrm>
          <a:ln>
            <a:solidFill>
              <a:schemeClr val="accent1"/>
            </a:solidFill>
          </a:ln>
        </p:spPr>
        <p:txBody>
          <a:bodyPr/>
          <a:lstStyle/>
          <a:p>
            <a:pPr algn="ctr">
              <a:defRPr/>
            </a:pPr>
            <a:endParaRPr lang="en-US" b="1" dirty="0" smtClean="0">
              <a:solidFill>
                <a:srgbClr val="C00000"/>
              </a:solidFill>
            </a:endParaRPr>
          </a:p>
          <a:p>
            <a:pPr marL="0" indent="0" algn="ctr">
              <a:buFont typeface="Arial" pitchFamily="34" charset="0"/>
              <a:buNone/>
              <a:defRPr/>
            </a:pPr>
            <a:r>
              <a:rPr lang="en-US" b="1" dirty="0" smtClean="0">
                <a:solidFill>
                  <a:srgbClr val="C00000"/>
                </a:solidFill>
                <a:hlinkClick r:id="rId2"/>
              </a:rPr>
              <a:t>WWW.REDSEALMEASUREMENT.COM</a:t>
            </a:r>
            <a:endParaRPr lang="en-US" b="1" dirty="0" smtClean="0">
              <a:solidFill>
                <a:srgbClr val="C00000"/>
              </a:solidFill>
            </a:endParaRPr>
          </a:p>
          <a:p>
            <a:pPr marL="0" indent="0" algn="ctr">
              <a:buFont typeface="Arial" pitchFamily="34" charset="0"/>
              <a:buNone/>
              <a:defRPr/>
            </a:pPr>
            <a:endParaRPr lang="en-US" b="1" dirty="0">
              <a:solidFill>
                <a:srgbClr val="C00000"/>
              </a:solidFill>
            </a:endParaRPr>
          </a:p>
          <a:p>
            <a:pPr marL="0" indent="0" algn="ctr">
              <a:buFont typeface="Arial" pitchFamily="34" charset="0"/>
              <a:buNone/>
              <a:defRPr/>
            </a:pPr>
            <a:r>
              <a:rPr lang="en-US" b="1" dirty="0" smtClean="0">
                <a:solidFill>
                  <a:srgbClr val="C00000"/>
                </a:solidFill>
                <a:hlinkClick r:id="rId3"/>
              </a:rPr>
              <a:t>SUPPORT@REDSEALMEASUREMENT.COM</a:t>
            </a:r>
            <a:endParaRPr lang="en-US" b="1" dirty="0" smtClean="0">
              <a:solidFill>
                <a:srgbClr val="C00000"/>
              </a:solidFill>
            </a:endParaRPr>
          </a:p>
          <a:p>
            <a:pPr marL="0" indent="0" algn="ctr">
              <a:buFont typeface="Arial" pitchFamily="34" charset="0"/>
              <a:buNone/>
              <a:defRPr/>
            </a:pPr>
            <a:endParaRPr lang="en-US" b="1" dirty="0">
              <a:solidFill>
                <a:srgbClr val="C00000"/>
              </a:solidFill>
            </a:endParaRPr>
          </a:p>
          <a:p>
            <a:pPr marL="0" indent="0" algn="ctr">
              <a:buFont typeface="Arial" pitchFamily="34" charset="0"/>
              <a:buNone/>
              <a:defRPr/>
            </a:pPr>
            <a:r>
              <a:rPr lang="en-US" b="1" dirty="0" smtClean="0">
                <a:solidFill>
                  <a:srgbClr val="C00000"/>
                </a:solidFill>
              </a:rPr>
              <a:t>800-833-3357</a:t>
            </a:r>
          </a:p>
          <a:p>
            <a:pPr marL="0" indent="0" algn="ctr">
              <a:buFont typeface="Arial" pitchFamily="34" charset="0"/>
              <a:buNone/>
              <a:defRPr/>
            </a:pPr>
            <a:endParaRPr lang="en-US" b="1" dirty="0">
              <a:solidFill>
                <a:srgbClr val="C00000"/>
              </a:solidFill>
            </a:endParaRPr>
          </a:p>
          <a:p>
            <a:pPr marL="0" indent="0" algn="ctr">
              <a:buFont typeface="Arial" pitchFamily="34" charset="0"/>
              <a:buNone/>
              <a:defRPr/>
            </a:pPr>
            <a:r>
              <a:rPr lang="en-US" b="1" dirty="0" smtClean="0">
                <a:solidFill>
                  <a:srgbClr val="C00000"/>
                </a:solidFill>
              </a:rPr>
              <a:t>CHRIS.BOWERS@REDSEALMEASUREMENT.COM</a:t>
            </a:r>
          </a:p>
        </p:txBody>
      </p:sp>
    </p:spTree>
    <p:extLst>
      <p:ext uri="{BB962C8B-B14F-4D97-AF65-F5344CB8AC3E}">
        <p14:creationId xmlns:p14="http://schemas.microsoft.com/office/powerpoint/2010/main" val="3756578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
        <p:nvSpPr>
          <p:cNvPr id="3" name="AutoShape 2" descr="Image result for question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0"/>
            <a:ext cx="4705350" cy="707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434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46100" y="4841875"/>
            <a:ext cx="3454400" cy="276225"/>
          </a:xfrm>
        </p:spPr>
        <p:txBody>
          <a:bodyPr/>
          <a:lstStyle/>
          <a:p>
            <a:pPr eaLnBrk="1" fontAlgn="auto" hangingPunct="1">
              <a:spcAft>
                <a:spcPts val="0"/>
              </a:spcAft>
              <a:buFont typeface="Arial"/>
              <a:buNone/>
              <a:defRPr/>
            </a:pPr>
            <a:endParaRPr lang="en-US"/>
          </a:p>
        </p:txBody>
      </p:sp>
      <p:sp>
        <p:nvSpPr>
          <p:cNvPr id="66563" name="Content Placeholder 4"/>
          <p:cNvSpPr>
            <a:spLocks noGrp="1"/>
          </p:cNvSpPr>
          <p:nvPr>
            <p:ph sz="quarter" idx="11"/>
          </p:nvPr>
        </p:nvSpPr>
        <p:spPr bwMode="auto">
          <a:xfrm>
            <a:off x="546100" y="5118100"/>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4" name="Content Placeholder 5"/>
          <p:cNvSpPr>
            <a:spLocks noGrp="1"/>
          </p:cNvSpPr>
          <p:nvPr>
            <p:ph sz="quarter" idx="12"/>
          </p:nvPr>
        </p:nvSpPr>
        <p:spPr bwMode="auto">
          <a:xfrm>
            <a:off x="546100" y="5367338"/>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5" name="Content Placeholder 6"/>
          <p:cNvSpPr>
            <a:spLocks noGrp="1"/>
          </p:cNvSpPr>
          <p:nvPr>
            <p:ph sz="quarter" idx="13"/>
          </p:nvPr>
        </p:nvSpPr>
        <p:spPr bwMode="auto">
          <a:xfrm>
            <a:off x="546100" y="5618163"/>
            <a:ext cx="3454400"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6" name="Content Placeholder 7"/>
          <p:cNvSpPr>
            <a:spLocks noGrp="1"/>
          </p:cNvSpPr>
          <p:nvPr>
            <p:ph sz="quarter" idx="14"/>
          </p:nvPr>
        </p:nvSpPr>
        <p:spPr bwMode="auto">
          <a:xfrm>
            <a:off x="546100" y="5883275"/>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7" name="Content Placeholder 8"/>
          <p:cNvSpPr>
            <a:spLocks noGrp="1"/>
          </p:cNvSpPr>
          <p:nvPr>
            <p:ph sz="quarter" idx="15"/>
          </p:nvPr>
        </p:nvSpPr>
        <p:spPr bwMode="auto">
          <a:xfrm>
            <a:off x="546100" y="6146800"/>
            <a:ext cx="3454400"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714572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84200" y="384175"/>
            <a:ext cx="5387975" cy="268288"/>
          </a:xfrm>
          <a:prstGeom prst="rect">
            <a:avLst/>
          </a:prstGeom>
          <a:noFill/>
          <a:ln w="9525">
            <a:noFill/>
            <a:miter lim="800000"/>
            <a:headEnd/>
            <a:tailEnd/>
          </a:ln>
        </p:spPr>
        <p:txBody>
          <a:bodyPr lIns="0" tIns="0" rIns="0" bIns="0" anchor="ctr"/>
          <a:lstStyle/>
          <a:p>
            <a:pPr defTabSz="957263"/>
            <a:endParaRPr lang="en-US" sz="2700"/>
          </a:p>
        </p:txBody>
      </p:sp>
      <p:sp>
        <p:nvSpPr>
          <p:cNvPr id="4100" name="Text Box 3"/>
          <p:cNvSpPr txBox="1">
            <a:spLocks noChangeArrowheads="1"/>
          </p:cNvSpPr>
          <p:nvPr/>
        </p:nvSpPr>
        <p:spPr bwMode="auto">
          <a:xfrm>
            <a:off x="168787" y="850601"/>
            <a:ext cx="8858250" cy="1138773"/>
          </a:xfrm>
          <a:prstGeom prst="rect">
            <a:avLst/>
          </a:prstGeom>
          <a:noFill/>
          <a:ln w="9525">
            <a:noFill/>
            <a:miter lim="800000"/>
            <a:headEnd/>
            <a:tailEnd/>
          </a:ln>
        </p:spPr>
        <p:txBody>
          <a:bodyPr wrap="square">
            <a:spAutoFit/>
          </a:bodyPr>
          <a:lstStyle/>
          <a:p>
            <a:pPr marL="228600" indent="-228600" eaLnBrk="0" hangingPunct="0"/>
            <a:r>
              <a:rPr lang="en-US" sz="2400" dirty="0"/>
              <a:t>Accuracy curve of a positive displacement LPG meter:</a:t>
            </a:r>
          </a:p>
          <a:p>
            <a:pPr marL="228600" indent="-228600" eaLnBrk="0" hangingPunct="0"/>
            <a:r>
              <a:rPr lang="en-US" sz="2000" dirty="0"/>
              <a:t>				</a:t>
            </a:r>
            <a:endParaRPr lang="en-US" sz="2000" dirty="0" smtClean="0"/>
          </a:p>
          <a:p>
            <a:pPr marL="228600" indent="-228600" eaLnBrk="0" hangingPunct="0"/>
            <a:r>
              <a:rPr lang="en-US" sz="2000" dirty="0" smtClean="0"/>
              <a:t>			</a:t>
            </a:r>
            <a:r>
              <a:rPr lang="en-US" sz="2400" dirty="0" smtClean="0"/>
              <a:t>Between </a:t>
            </a:r>
            <a:r>
              <a:rPr lang="en-US" sz="2400" dirty="0"/>
              <a:t>0.25% and 1% of the registered volume</a:t>
            </a:r>
          </a:p>
        </p:txBody>
      </p:sp>
      <p:pic>
        <p:nvPicPr>
          <p:cNvPr id="4101" name="Picture 4" descr="piston-rotation-reduced"/>
          <p:cNvPicPr>
            <a:picLocks noChangeAspect="1" noChangeArrowheads="1" noCrop="1"/>
          </p:cNvPicPr>
          <p:nvPr/>
        </p:nvPicPr>
        <p:blipFill>
          <a:blip r:embed="rId4" cstate="print"/>
          <a:srcRect/>
          <a:stretch>
            <a:fillRect/>
          </a:stretch>
        </p:blipFill>
        <p:spPr bwMode="auto">
          <a:xfrm>
            <a:off x="323850" y="1363663"/>
            <a:ext cx="749300" cy="711200"/>
          </a:xfrm>
          <a:prstGeom prst="rect">
            <a:avLst/>
          </a:prstGeom>
          <a:noFill/>
          <a:ln w="9525">
            <a:noFill/>
            <a:miter lim="800000"/>
            <a:headEnd/>
            <a:tailEnd/>
          </a:ln>
        </p:spPr>
      </p:pic>
      <p:graphicFrame>
        <p:nvGraphicFramePr>
          <p:cNvPr id="4098" name="Object 2"/>
          <p:cNvGraphicFramePr>
            <a:graphicFrameLocks noGrp="1" noChangeAspect="1"/>
          </p:cNvGraphicFramePr>
          <p:nvPr>
            <p:ph/>
          </p:nvPr>
        </p:nvGraphicFramePr>
        <p:xfrm>
          <a:off x="0" y="2605088"/>
          <a:ext cx="9144000" cy="3754437"/>
        </p:xfrm>
        <a:graphic>
          <a:graphicData uri="http://schemas.openxmlformats.org/presentationml/2006/ole">
            <mc:AlternateContent xmlns:mc="http://schemas.openxmlformats.org/markup-compatibility/2006">
              <mc:Choice xmlns:v="urn:schemas-microsoft-com:vml" Requires="v">
                <p:oleObj spid="_x0000_s1104" name="Worksheet" r:id="rId6" imgW="5505450" imgH="2438400" progId="Excel.Sheet.8">
                  <p:embed/>
                </p:oleObj>
              </mc:Choice>
              <mc:Fallback>
                <p:oleObj name="Worksheet" r:id="rId6" imgW="5505450" imgH="2438400"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05088"/>
                        <a:ext cx="9144000" cy="375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Line 6"/>
          <p:cNvSpPr>
            <a:spLocks noChangeShapeType="1"/>
          </p:cNvSpPr>
          <p:nvPr/>
        </p:nvSpPr>
        <p:spPr bwMode="auto">
          <a:xfrm>
            <a:off x="3294063" y="3378200"/>
            <a:ext cx="0" cy="711200"/>
          </a:xfrm>
          <a:prstGeom prst="line">
            <a:avLst/>
          </a:prstGeom>
          <a:noFill/>
          <a:ln w="28575">
            <a:solidFill>
              <a:srgbClr val="FF3300"/>
            </a:solidFill>
            <a:prstDash val="sysDot"/>
            <a:round/>
            <a:headEnd/>
            <a:tailEnd type="triangle" w="med" len="med"/>
          </a:ln>
        </p:spPr>
        <p:txBody>
          <a:bodyPr wrap="none"/>
          <a:lstStyle/>
          <a:p>
            <a:endParaRPr lang="en-US"/>
          </a:p>
        </p:txBody>
      </p:sp>
      <p:sp>
        <p:nvSpPr>
          <p:cNvPr id="4103" name="Line 7"/>
          <p:cNvSpPr>
            <a:spLocks noChangeShapeType="1"/>
          </p:cNvSpPr>
          <p:nvPr/>
        </p:nvSpPr>
        <p:spPr bwMode="auto">
          <a:xfrm>
            <a:off x="4365625" y="3776663"/>
            <a:ext cx="0" cy="711200"/>
          </a:xfrm>
          <a:prstGeom prst="line">
            <a:avLst/>
          </a:prstGeom>
          <a:noFill/>
          <a:ln w="28575">
            <a:solidFill>
              <a:srgbClr val="FF3300"/>
            </a:solidFill>
            <a:prstDash val="sysDot"/>
            <a:round/>
            <a:headEnd/>
            <a:tailEnd type="triangle" w="med" len="med"/>
          </a:ln>
        </p:spPr>
        <p:txBody>
          <a:bodyPr wrap="none"/>
          <a:lstStyle/>
          <a:p>
            <a:endParaRPr lang="en-US"/>
          </a:p>
        </p:txBody>
      </p:sp>
      <p:sp>
        <p:nvSpPr>
          <p:cNvPr id="4104" name="Line 8"/>
          <p:cNvSpPr>
            <a:spLocks noChangeShapeType="1"/>
          </p:cNvSpPr>
          <p:nvPr/>
        </p:nvSpPr>
        <p:spPr bwMode="auto">
          <a:xfrm>
            <a:off x="5483225" y="4352925"/>
            <a:ext cx="0" cy="711200"/>
          </a:xfrm>
          <a:prstGeom prst="line">
            <a:avLst/>
          </a:prstGeom>
          <a:noFill/>
          <a:ln w="28575">
            <a:solidFill>
              <a:srgbClr val="FF3300"/>
            </a:solidFill>
            <a:prstDash val="sysDot"/>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spTree>
    <p:extLst>
      <p:ext uri="{BB962C8B-B14F-4D97-AF65-F5344CB8AC3E}">
        <p14:creationId xmlns:p14="http://schemas.microsoft.com/office/powerpoint/2010/main" val="1753146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46100" y="4841875"/>
            <a:ext cx="3454400" cy="276225"/>
          </a:xfrm>
        </p:spPr>
        <p:txBody>
          <a:bodyPr/>
          <a:lstStyle/>
          <a:p>
            <a:pPr eaLnBrk="1" fontAlgn="auto" hangingPunct="1">
              <a:spcAft>
                <a:spcPts val="0"/>
              </a:spcAft>
              <a:buFont typeface="Arial"/>
              <a:buNone/>
              <a:defRPr/>
            </a:pPr>
            <a:endParaRPr lang="en-US"/>
          </a:p>
        </p:txBody>
      </p:sp>
      <p:sp>
        <p:nvSpPr>
          <p:cNvPr id="66563" name="Content Placeholder 4"/>
          <p:cNvSpPr>
            <a:spLocks noGrp="1"/>
          </p:cNvSpPr>
          <p:nvPr>
            <p:ph sz="quarter" idx="11"/>
          </p:nvPr>
        </p:nvSpPr>
        <p:spPr bwMode="auto">
          <a:xfrm>
            <a:off x="546100" y="5118100"/>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4" name="Content Placeholder 5"/>
          <p:cNvSpPr>
            <a:spLocks noGrp="1"/>
          </p:cNvSpPr>
          <p:nvPr>
            <p:ph sz="quarter" idx="12"/>
          </p:nvPr>
        </p:nvSpPr>
        <p:spPr bwMode="auto">
          <a:xfrm>
            <a:off x="546100" y="5367338"/>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5" name="Content Placeholder 6"/>
          <p:cNvSpPr>
            <a:spLocks noGrp="1"/>
          </p:cNvSpPr>
          <p:nvPr>
            <p:ph sz="quarter" idx="13"/>
          </p:nvPr>
        </p:nvSpPr>
        <p:spPr bwMode="auto">
          <a:xfrm>
            <a:off x="546100" y="5618163"/>
            <a:ext cx="3454400"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6" name="Content Placeholder 7"/>
          <p:cNvSpPr>
            <a:spLocks noGrp="1"/>
          </p:cNvSpPr>
          <p:nvPr>
            <p:ph sz="quarter" idx="14"/>
          </p:nvPr>
        </p:nvSpPr>
        <p:spPr bwMode="auto">
          <a:xfrm>
            <a:off x="546100" y="5883275"/>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7" name="Content Placeholder 8"/>
          <p:cNvSpPr>
            <a:spLocks noGrp="1"/>
          </p:cNvSpPr>
          <p:nvPr>
            <p:ph sz="quarter" idx="15"/>
          </p:nvPr>
        </p:nvSpPr>
        <p:spPr bwMode="auto">
          <a:xfrm>
            <a:off x="546100" y="6146800"/>
            <a:ext cx="3454400"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412507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46100" y="4841875"/>
            <a:ext cx="3454400" cy="276225"/>
          </a:xfrm>
        </p:spPr>
        <p:txBody>
          <a:bodyPr/>
          <a:lstStyle/>
          <a:p>
            <a:pPr eaLnBrk="1" fontAlgn="auto" hangingPunct="1">
              <a:spcAft>
                <a:spcPts val="0"/>
              </a:spcAft>
              <a:buFont typeface="Arial"/>
              <a:buNone/>
              <a:defRPr/>
            </a:pPr>
            <a:endParaRPr lang="en-US"/>
          </a:p>
        </p:txBody>
      </p:sp>
      <p:sp>
        <p:nvSpPr>
          <p:cNvPr id="66563" name="Content Placeholder 4"/>
          <p:cNvSpPr>
            <a:spLocks noGrp="1"/>
          </p:cNvSpPr>
          <p:nvPr>
            <p:ph sz="quarter" idx="11"/>
          </p:nvPr>
        </p:nvSpPr>
        <p:spPr bwMode="auto">
          <a:xfrm>
            <a:off x="546100" y="5118100"/>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4" name="Content Placeholder 5"/>
          <p:cNvSpPr>
            <a:spLocks noGrp="1"/>
          </p:cNvSpPr>
          <p:nvPr>
            <p:ph sz="quarter" idx="12"/>
          </p:nvPr>
        </p:nvSpPr>
        <p:spPr bwMode="auto">
          <a:xfrm>
            <a:off x="546100" y="5367338"/>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5" name="Content Placeholder 6"/>
          <p:cNvSpPr>
            <a:spLocks noGrp="1"/>
          </p:cNvSpPr>
          <p:nvPr>
            <p:ph sz="quarter" idx="13"/>
          </p:nvPr>
        </p:nvSpPr>
        <p:spPr bwMode="auto">
          <a:xfrm>
            <a:off x="546100" y="5618163"/>
            <a:ext cx="3454400" cy="27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6" name="Content Placeholder 7"/>
          <p:cNvSpPr>
            <a:spLocks noGrp="1"/>
          </p:cNvSpPr>
          <p:nvPr>
            <p:ph sz="quarter" idx="14"/>
          </p:nvPr>
        </p:nvSpPr>
        <p:spPr bwMode="auto">
          <a:xfrm>
            <a:off x="546100" y="5883275"/>
            <a:ext cx="3454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
        <p:nvSpPr>
          <p:cNvPr id="66567" name="Content Placeholder 8"/>
          <p:cNvSpPr>
            <a:spLocks noGrp="1"/>
          </p:cNvSpPr>
          <p:nvPr>
            <p:ph sz="quarter" idx="15"/>
          </p:nvPr>
        </p:nvSpPr>
        <p:spPr bwMode="auto">
          <a:xfrm>
            <a:off x="546100" y="6146800"/>
            <a:ext cx="3454400"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pPr eaLnBrk="1" hangingPunct="1"/>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4125071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spTree>
    <p:extLst>
      <p:ext uri="{BB962C8B-B14F-4D97-AF65-F5344CB8AC3E}">
        <p14:creationId xmlns:p14="http://schemas.microsoft.com/office/powerpoint/2010/main" val="42103489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spTree>
    <p:extLst>
      <p:ext uri="{BB962C8B-B14F-4D97-AF65-F5344CB8AC3E}">
        <p14:creationId xmlns:p14="http://schemas.microsoft.com/office/powerpoint/2010/main" val="334213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15950" y="882650"/>
            <a:ext cx="7532688" cy="630238"/>
          </a:xfrm>
          <a:prstGeom prst="rect">
            <a:avLst/>
          </a:prstGeom>
          <a:noFill/>
          <a:ln w="9525">
            <a:noFill/>
            <a:miter lim="800000"/>
            <a:headEnd/>
            <a:tailEnd/>
          </a:ln>
        </p:spPr>
        <p:txBody>
          <a:bodyPr lIns="92075" tIns="46038" rIns="92075" bIns="46038" anchor="ctr"/>
          <a:lstStyle/>
          <a:p>
            <a:pPr fontAlgn="auto">
              <a:spcAft>
                <a:spcPts val="0"/>
              </a:spcAft>
              <a:defRPr/>
            </a:pPr>
            <a:r>
              <a:rPr lang="en-US" sz="2800" b="1" dirty="0">
                <a:solidFill>
                  <a:srgbClr val="CF2124"/>
                </a:solidFill>
                <a:latin typeface="Arial"/>
                <a:ea typeface="+mj-ea"/>
                <a:cs typeface="Arial"/>
              </a:rPr>
              <a:t>Accurate &amp; Consistent Technology</a:t>
            </a:r>
          </a:p>
        </p:txBody>
      </p:sp>
      <p:graphicFrame>
        <p:nvGraphicFramePr>
          <p:cNvPr id="30723" name="Object 2"/>
          <p:cNvGraphicFramePr>
            <a:graphicFrameLocks/>
          </p:cNvGraphicFramePr>
          <p:nvPr/>
        </p:nvGraphicFramePr>
        <p:xfrm>
          <a:off x="1712913" y="1622425"/>
          <a:ext cx="6351587" cy="4343400"/>
        </p:xfrm>
        <a:graphic>
          <a:graphicData uri="http://schemas.openxmlformats.org/presentationml/2006/ole">
            <mc:AlternateContent xmlns:mc="http://schemas.openxmlformats.org/markup-compatibility/2006">
              <mc:Choice xmlns:v="urn:schemas-microsoft-com:vml" Requires="v">
                <p:oleObj spid="_x0000_s16423" r:id="rId4" imgW="6352583" imgH="4346825" progId="Excel.Sheet.8">
                  <p:embed/>
                </p:oleObj>
              </mc:Choice>
              <mc:Fallback>
                <p:oleObj r:id="rId4" imgW="6352583" imgH="434682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913" y="1622425"/>
                        <a:ext cx="63515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4" name="Line 4"/>
          <p:cNvSpPr>
            <a:spLocks noChangeShapeType="1"/>
          </p:cNvSpPr>
          <p:nvPr/>
        </p:nvSpPr>
        <p:spPr bwMode="auto">
          <a:xfrm>
            <a:off x="2563813" y="3951288"/>
            <a:ext cx="4038600"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5" name="Arc 5"/>
          <p:cNvSpPr>
            <a:spLocks/>
          </p:cNvSpPr>
          <p:nvPr/>
        </p:nvSpPr>
        <p:spPr bwMode="auto">
          <a:xfrm>
            <a:off x="2297113" y="4214813"/>
            <a:ext cx="304800" cy="1143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4"/>
                  <a:pt x="9649" y="19"/>
                  <a:pt x="21565" y="0"/>
                </a:cubicBezTo>
              </a:path>
              <a:path w="21600" h="21600" stroke="0" extrusionOk="0">
                <a:moveTo>
                  <a:pt x="0" y="21600"/>
                </a:moveTo>
                <a:cubicBezTo>
                  <a:pt x="0" y="9684"/>
                  <a:pt x="9649" y="19"/>
                  <a:pt x="21565" y="0"/>
                </a:cubicBezTo>
                <a:lnTo>
                  <a:pt x="21600" y="21600"/>
                </a:lnTo>
                <a:lnTo>
                  <a:pt x="0" y="21600"/>
                </a:lnTo>
                <a:close/>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26" name="Line 6"/>
          <p:cNvSpPr>
            <a:spLocks noChangeShapeType="1"/>
          </p:cNvSpPr>
          <p:nvPr/>
        </p:nvSpPr>
        <p:spPr bwMode="auto">
          <a:xfrm flipV="1">
            <a:off x="2601913" y="4214813"/>
            <a:ext cx="4038600"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7" name="Rectangle 7"/>
          <p:cNvSpPr>
            <a:spLocks noChangeArrowheads="1"/>
          </p:cNvSpPr>
          <p:nvPr/>
        </p:nvSpPr>
        <p:spPr bwMode="auto">
          <a:xfrm>
            <a:off x="4171950" y="4694238"/>
            <a:ext cx="1381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spcBef>
                <a:spcPct val="50000"/>
              </a:spcBef>
              <a:buClrTx/>
              <a:buFontTx/>
              <a:buNone/>
            </a:pPr>
            <a:r>
              <a:rPr lang="en-US" altLang="en-US" sz="1600"/>
              <a:t>% Flow Rate</a:t>
            </a:r>
          </a:p>
        </p:txBody>
      </p:sp>
      <p:sp>
        <p:nvSpPr>
          <p:cNvPr id="30728" name="Rectangle 8"/>
          <p:cNvSpPr>
            <a:spLocks noChangeArrowheads="1"/>
          </p:cNvSpPr>
          <p:nvPr/>
        </p:nvSpPr>
        <p:spPr bwMode="auto">
          <a:xfrm>
            <a:off x="400050" y="3652838"/>
            <a:ext cx="1287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spcBef>
                <a:spcPct val="50000"/>
              </a:spcBef>
              <a:buClrTx/>
              <a:buFontTx/>
              <a:buNone/>
            </a:pPr>
            <a:r>
              <a:rPr lang="en-US" altLang="en-US" sz="1600"/>
              <a:t>% Error</a:t>
            </a:r>
          </a:p>
        </p:txBody>
      </p:sp>
      <p:sp>
        <p:nvSpPr>
          <p:cNvPr id="30729" name="Arc 9"/>
          <p:cNvSpPr>
            <a:spLocks/>
          </p:cNvSpPr>
          <p:nvPr/>
        </p:nvSpPr>
        <p:spPr bwMode="auto">
          <a:xfrm flipV="1">
            <a:off x="2297113" y="2808288"/>
            <a:ext cx="304800" cy="1143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4"/>
                  <a:pt x="9649" y="19"/>
                  <a:pt x="21565" y="0"/>
                </a:cubicBezTo>
              </a:path>
              <a:path w="21600" h="21600" stroke="0" extrusionOk="0">
                <a:moveTo>
                  <a:pt x="0" y="21600"/>
                </a:moveTo>
                <a:cubicBezTo>
                  <a:pt x="0" y="9684"/>
                  <a:pt x="9649" y="19"/>
                  <a:pt x="21565" y="0"/>
                </a:cubicBezTo>
                <a:lnTo>
                  <a:pt x="21600" y="21600"/>
                </a:lnTo>
                <a:lnTo>
                  <a:pt x="0" y="21600"/>
                </a:lnTo>
                <a:close/>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0730" name="AutoShape 10"/>
          <p:cNvCxnSpPr>
            <a:cxnSpLocks noChangeShapeType="1"/>
          </p:cNvCxnSpPr>
          <p:nvPr/>
        </p:nvCxnSpPr>
        <p:spPr bwMode="auto">
          <a:xfrm>
            <a:off x="1712913" y="3794125"/>
            <a:ext cx="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30731" name="AutoShape 11"/>
          <p:cNvCxnSpPr>
            <a:cxnSpLocks noChangeShapeType="1"/>
          </p:cNvCxnSpPr>
          <p:nvPr/>
        </p:nvCxnSpPr>
        <p:spPr bwMode="auto">
          <a:xfrm>
            <a:off x="1712913" y="3794125"/>
            <a:ext cx="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0732" name="Line 12"/>
          <p:cNvSpPr>
            <a:spLocks noChangeShapeType="1"/>
          </p:cNvSpPr>
          <p:nvPr/>
        </p:nvSpPr>
        <p:spPr bwMode="auto">
          <a:xfrm>
            <a:off x="2678113" y="2890838"/>
            <a:ext cx="0" cy="685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30733" name="Line 13"/>
          <p:cNvSpPr>
            <a:spLocks noChangeShapeType="1"/>
          </p:cNvSpPr>
          <p:nvPr/>
        </p:nvSpPr>
        <p:spPr bwMode="auto">
          <a:xfrm>
            <a:off x="2628900" y="2814638"/>
            <a:ext cx="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34" name="Line 14"/>
          <p:cNvSpPr>
            <a:spLocks noChangeShapeType="1"/>
          </p:cNvSpPr>
          <p:nvPr/>
        </p:nvSpPr>
        <p:spPr bwMode="auto">
          <a:xfrm flipH="1">
            <a:off x="2628900" y="3195638"/>
            <a:ext cx="990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35" name="Text Box 15"/>
          <p:cNvSpPr txBox="1">
            <a:spLocks noChangeArrowheads="1"/>
          </p:cNvSpPr>
          <p:nvPr/>
        </p:nvSpPr>
        <p:spPr bwMode="auto">
          <a:xfrm>
            <a:off x="4310063" y="3144838"/>
            <a:ext cx="1992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spcBef>
                <a:spcPct val="50000"/>
              </a:spcBef>
              <a:buClrTx/>
              <a:buFontTx/>
              <a:buNone/>
            </a:pPr>
            <a:r>
              <a:rPr lang="en-US" altLang="en-US" sz="1600"/>
              <a:t>+/- 0.1% @ 10:1</a:t>
            </a:r>
            <a:r>
              <a:rPr lang="en-US" altLang="en-US" sz="2800"/>
              <a:t> </a:t>
            </a:r>
          </a:p>
        </p:txBody>
      </p:sp>
      <p:sp>
        <p:nvSpPr>
          <p:cNvPr id="30736" name="Text Box 16"/>
          <p:cNvSpPr txBox="1">
            <a:spLocks noChangeArrowheads="1"/>
          </p:cNvSpPr>
          <p:nvPr/>
        </p:nvSpPr>
        <p:spPr bwMode="auto">
          <a:xfrm>
            <a:off x="3124200" y="5481638"/>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02124"/>
              </a:buClr>
              <a:buFont typeface="Lucida Grande"/>
              <a:buChar char="»"/>
              <a:defRPr sz="2000">
                <a:solidFill>
                  <a:schemeClr val="tx1"/>
                </a:solidFill>
                <a:latin typeface="Arial" pitchFamily="34" charset="0"/>
                <a:cs typeface="Arial" pitchFamily="34" charset="0"/>
              </a:defRPr>
            </a:lvl1pPr>
            <a:lvl2pPr marL="742950" indent="-285750" eaLnBrk="0" hangingPunct="0">
              <a:spcBef>
                <a:spcPct val="20000"/>
              </a:spcBef>
              <a:buClr>
                <a:srgbClr val="D02124"/>
              </a:buClr>
              <a:buSzPct val="100000"/>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D02124"/>
              </a:buClr>
              <a:buSzPct val="80000"/>
              <a:buFont typeface="Lucida Grande"/>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spcBef>
                <a:spcPct val="0"/>
              </a:spcBef>
              <a:buClrTx/>
              <a:buFontTx/>
              <a:buNone/>
            </a:pPr>
            <a:r>
              <a:rPr lang="en-US" altLang="en-US" sz="1800" dirty="0"/>
              <a:t>Holds accuracy to lower flow rates (for meter size) than other metering technologies - less unmetered </a:t>
            </a:r>
            <a:r>
              <a:rPr lang="en-US" altLang="en-US" sz="1800" dirty="0" smtClean="0"/>
              <a:t>product  </a:t>
            </a:r>
            <a:r>
              <a:rPr lang="en-US" altLang="en-US" sz="1000" dirty="0" smtClean="0">
                <a:solidFill>
                  <a:srgbClr val="FF0000"/>
                </a:solidFill>
              </a:rPr>
              <a:t>8</a:t>
            </a:r>
            <a:endParaRPr lang="en-US" altLang="en-US" sz="1800" dirty="0">
              <a:solidFill>
                <a:srgbClr val="FF0000"/>
              </a:solidFill>
            </a:endParaRPr>
          </a:p>
        </p:txBody>
      </p:sp>
      <p:cxnSp>
        <p:nvCxnSpPr>
          <p:cNvPr id="30737" name="Straight Connector 19"/>
          <p:cNvCxnSpPr>
            <a:cxnSpLocks noChangeShapeType="1"/>
          </p:cNvCxnSpPr>
          <p:nvPr/>
        </p:nvCxnSpPr>
        <p:spPr bwMode="auto">
          <a:xfrm rot="16200000" flipV="1">
            <a:off x="-110331" y="3966369"/>
            <a:ext cx="4527550" cy="11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463710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25" y="-4066"/>
            <a:ext cx="1301115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991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497515"/>
            <a:ext cx="8229600" cy="523875"/>
          </a:xfrm>
        </p:spPr>
        <p:txBody>
          <a:bodyPr wrap="square" numCol="1" anchorCtr="0" compatLnSpc="1">
            <a:prstTxWarp prst="textNoShape">
              <a:avLst/>
            </a:prstTxWarp>
          </a:bodyPr>
          <a:lstStyle/>
          <a:p>
            <a:pPr eaLnBrk="1" hangingPunct="1"/>
            <a:r>
              <a:rPr lang="en-US" altLang="en-US" cap="none" dirty="0" smtClean="0">
                <a:latin typeface="Arial" pitchFamily="34" charset="0"/>
                <a:cs typeface="Arial" pitchFamily="34" charset="0"/>
              </a:rPr>
              <a:t>Measurements Available From Coriolis Meters</a:t>
            </a:r>
            <a:br>
              <a:rPr lang="en-US" altLang="en-US" cap="none" dirty="0" smtClean="0">
                <a:latin typeface="Arial" pitchFamily="34" charset="0"/>
                <a:cs typeface="Arial" pitchFamily="34" charset="0"/>
              </a:rPr>
            </a:br>
            <a:r>
              <a:rPr lang="en-US" altLang="en-US" dirty="0">
                <a:latin typeface="Arial" pitchFamily="34" charset="0"/>
                <a:cs typeface="Arial" pitchFamily="34" charset="0"/>
              </a:rPr>
              <a:t/>
            </a:r>
            <a:br>
              <a:rPr lang="en-US" altLang="en-US" dirty="0">
                <a:latin typeface="Arial" pitchFamily="34" charset="0"/>
                <a:cs typeface="Arial" pitchFamily="34" charset="0"/>
              </a:rPr>
            </a:br>
            <a:r>
              <a:rPr lang="en-US" altLang="en-US" dirty="0" smtClean="0">
                <a:latin typeface="Arial" pitchFamily="34" charset="0"/>
                <a:cs typeface="Arial" pitchFamily="34" charset="0"/>
              </a:rPr>
              <a:t/>
            </a:r>
            <a:br>
              <a:rPr lang="en-US" altLang="en-US" dirty="0" smtClean="0">
                <a:latin typeface="Arial" pitchFamily="34" charset="0"/>
                <a:cs typeface="Arial" pitchFamily="34" charset="0"/>
              </a:rPr>
            </a:br>
            <a:endParaRPr lang="en-US" altLang="en-US" cap="none" dirty="0" smtClean="0">
              <a:latin typeface="Arial" pitchFamily="34" charset="0"/>
              <a:cs typeface="Arial" pitchFamily="34" charset="0"/>
            </a:endParaRPr>
          </a:p>
        </p:txBody>
      </p:sp>
      <p:sp>
        <p:nvSpPr>
          <p:cNvPr id="26627" name="Rectangle 3"/>
          <p:cNvSpPr>
            <a:spLocks noGrp="1" noChangeArrowheads="1"/>
          </p:cNvSpPr>
          <p:nvPr>
            <p:ph idx="1"/>
          </p:nvPr>
        </p:nvSpPr>
        <p:spPr>
          <a:xfrm>
            <a:off x="457200" y="2428506"/>
            <a:ext cx="8229600" cy="1241425"/>
          </a:xfrm>
        </p:spPr>
        <p:txBody>
          <a:bodyPr lIns="92075" tIns="46038" rIns="92075" bIns="46038" rtlCol="0">
            <a:normAutofit fontScale="25000" lnSpcReduction="20000"/>
          </a:bodyPr>
          <a:lstStyle/>
          <a:p>
            <a:pPr marL="228600" indent="-228600" eaLnBrk="1" fontAlgn="auto" hangingPunct="1">
              <a:spcBef>
                <a:spcPct val="50000"/>
              </a:spcBef>
              <a:spcAft>
                <a:spcPts val="0"/>
              </a:spcAft>
              <a:buFont typeface="Wingdings" pitchFamily="2" charset="2"/>
              <a:buNone/>
              <a:defRPr/>
            </a:pPr>
            <a:r>
              <a:rPr lang="en-US" sz="9600" dirty="0" smtClean="0"/>
              <a:t>The following values may also be obtained from the meter or calculated from other values</a:t>
            </a:r>
          </a:p>
          <a:p>
            <a:pPr marL="228600" indent="-228600" eaLnBrk="1" fontAlgn="auto" hangingPunct="1">
              <a:spcBef>
                <a:spcPct val="50000"/>
              </a:spcBef>
              <a:spcAft>
                <a:spcPts val="0"/>
              </a:spcAft>
              <a:defRPr/>
            </a:pPr>
            <a:r>
              <a:rPr lang="en-US" sz="9600" dirty="0" smtClean="0"/>
              <a:t>Density</a:t>
            </a:r>
          </a:p>
          <a:p>
            <a:pPr marL="228600" indent="-228600" eaLnBrk="1" fontAlgn="auto" hangingPunct="1">
              <a:spcBef>
                <a:spcPct val="50000"/>
              </a:spcBef>
              <a:spcAft>
                <a:spcPts val="0"/>
              </a:spcAft>
              <a:defRPr/>
            </a:pPr>
            <a:r>
              <a:rPr lang="en-US" sz="9600" dirty="0" smtClean="0"/>
              <a:t>Fluid Temperature</a:t>
            </a:r>
          </a:p>
          <a:p>
            <a:pPr marL="228600" indent="-228600" eaLnBrk="1" fontAlgn="auto" hangingPunct="1">
              <a:spcBef>
                <a:spcPct val="50000"/>
              </a:spcBef>
              <a:spcAft>
                <a:spcPts val="0"/>
              </a:spcAft>
              <a:defRPr/>
            </a:pPr>
            <a:r>
              <a:rPr lang="en-US" sz="9600" dirty="0" smtClean="0"/>
              <a:t>Net Volume</a:t>
            </a:r>
          </a:p>
          <a:p>
            <a:pPr marL="228600" indent="-228600" eaLnBrk="1" fontAlgn="auto" hangingPunct="1">
              <a:spcBef>
                <a:spcPct val="50000"/>
              </a:spcBef>
              <a:spcAft>
                <a:spcPts val="0"/>
              </a:spcAft>
              <a:defRPr/>
            </a:pPr>
            <a:r>
              <a:rPr lang="en-US" sz="9600" dirty="0" smtClean="0"/>
              <a:t>Specific Gravity</a:t>
            </a:r>
          </a:p>
          <a:p>
            <a:pPr marL="228600" indent="-228600" eaLnBrk="1" fontAlgn="auto" hangingPunct="1">
              <a:spcBef>
                <a:spcPct val="50000"/>
              </a:spcBef>
              <a:spcAft>
                <a:spcPts val="0"/>
              </a:spcAft>
              <a:defRPr/>
            </a:pPr>
            <a:r>
              <a:rPr lang="en-US" sz="9600" dirty="0" smtClean="0"/>
              <a:t>Gross Volume (mass/density)</a:t>
            </a:r>
          </a:p>
          <a:p>
            <a:pPr marL="228600" indent="-228600" eaLnBrk="1" fontAlgn="auto" hangingPunct="1">
              <a:spcBef>
                <a:spcPct val="50000"/>
              </a:spcBef>
              <a:spcAft>
                <a:spcPts val="0"/>
              </a:spcAft>
              <a:defRPr/>
            </a:pPr>
            <a:endParaRPr lang="en-US" sz="9600" dirty="0"/>
          </a:p>
          <a:p>
            <a:pPr marL="228600" indent="-228600" eaLnBrk="1" fontAlgn="auto" hangingPunct="1">
              <a:spcBef>
                <a:spcPct val="50000"/>
              </a:spcBef>
              <a:spcAft>
                <a:spcPts val="0"/>
              </a:spcAft>
              <a:defRPr/>
            </a:pPr>
            <a:endParaRPr lang="en-US" sz="9600" dirty="0" smtClean="0"/>
          </a:p>
          <a:p>
            <a:pPr marL="3771900" lvl="8">
              <a:spcBef>
                <a:spcPct val="50000"/>
              </a:spcBef>
              <a:defRPr/>
            </a:pPr>
            <a:r>
              <a:rPr lang="en-US" sz="3200" dirty="0" smtClean="0">
                <a:solidFill>
                  <a:srgbClr val="FF0000"/>
                </a:solidFill>
              </a:rPr>
              <a:t>10</a:t>
            </a:r>
            <a:endParaRPr lang="en-US" sz="12800" dirty="0" smtClean="0">
              <a:solidFill>
                <a:srgbClr val="FF0000"/>
              </a:solidFill>
            </a:endParaRPr>
          </a:p>
          <a:p>
            <a:pPr marL="228600" indent="-228600" eaLnBrk="1" fontAlgn="auto" hangingPunct="1">
              <a:spcBef>
                <a:spcPct val="50000"/>
              </a:spcBef>
              <a:spcAft>
                <a:spcPts val="0"/>
              </a:spcAft>
              <a:buClr>
                <a:srgbClr val="F66014"/>
              </a:buClr>
              <a:buFont typeface="Wingdings" pitchFamily="2" charset="2"/>
              <a:buNone/>
              <a:defRPr/>
            </a:pPr>
            <a:endParaRPr lang="en-US" sz="2400" dirty="0" smtClean="0"/>
          </a:p>
          <a:p>
            <a:pPr marL="228600" indent="-228600" eaLnBrk="1" fontAlgn="auto" hangingPunct="1">
              <a:spcBef>
                <a:spcPct val="50000"/>
              </a:spcBef>
              <a:spcAft>
                <a:spcPts val="0"/>
              </a:spcAft>
              <a:buClr>
                <a:srgbClr val="F66014"/>
              </a:buClr>
              <a:buFontTx/>
              <a:buChar char="•"/>
              <a:defRPr/>
            </a:pPr>
            <a:endParaRPr lang="en-US" sz="2400" dirty="0" smtClean="0">
              <a:solidFill>
                <a:srgbClr val="264F6D"/>
              </a:solidFill>
            </a:endParaRPr>
          </a:p>
          <a:p>
            <a:pPr marL="228600" indent="-228600" eaLnBrk="1" fontAlgn="auto" hangingPunct="1">
              <a:spcBef>
                <a:spcPct val="50000"/>
              </a:spcBef>
              <a:spcAft>
                <a:spcPts val="0"/>
              </a:spcAft>
              <a:buClr>
                <a:srgbClr val="F66014"/>
              </a:buClr>
              <a:buFontTx/>
              <a:buChar char="•"/>
              <a:defRPr/>
            </a:pPr>
            <a:endParaRPr lang="en-US" sz="2400" dirty="0" smtClean="0">
              <a:solidFill>
                <a:srgbClr val="264F6D"/>
              </a:solidFill>
            </a:endParaRPr>
          </a:p>
        </p:txBody>
      </p:sp>
    </p:spTree>
    <p:extLst>
      <p:ext uri="{BB962C8B-B14F-4D97-AF65-F5344CB8AC3E}">
        <p14:creationId xmlns:p14="http://schemas.microsoft.com/office/powerpoint/2010/main" val="1543824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375"/>
            <a:ext cx="8229600" cy="695325"/>
          </a:xfrm>
        </p:spPr>
        <p:txBody>
          <a:bodyPr/>
          <a:lstStyle/>
          <a:p>
            <a:r>
              <a:rPr lang="en-US" dirty="0" smtClean="0"/>
              <a:t>Sensor Specifications</a:t>
            </a:r>
            <a:endParaRPr lang="en-US" dirty="0"/>
          </a:p>
        </p:txBody>
      </p:sp>
      <p:sp>
        <p:nvSpPr>
          <p:cNvPr id="3" name="Content Placeholder 2"/>
          <p:cNvSpPr>
            <a:spLocks noGrp="1"/>
          </p:cNvSpPr>
          <p:nvPr>
            <p:ph idx="1"/>
          </p:nvPr>
        </p:nvSpPr>
        <p:spPr>
          <a:xfrm>
            <a:off x="457200" y="1447800"/>
            <a:ext cx="8524875" cy="4906963"/>
          </a:xfrm>
        </p:spPr>
        <p:txBody>
          <a:bodyPr>
            <a:normAutofit lnSpcReduction="10000"/>
          </a:bodyPr>
          <a:lstStyle/>
          <a:p>
            <a:r>
              <a:rPr lang="en-US" sz="1800" dirty="0" smtClean="0"/>
              <a:t>Mass Accuracy:	 ± 0.1% of rate</a:t>
            </a:r>
          </a:p>
          <a:p>
            <a:r>
              <a:rPr lang="en-US" sz="1800" dirty="0" smtClean="0"/>
              <a:t>Mass repeatability:	 ± 0.01% </a:t>
            </a:r>
          </a:p>
          <a:p>
            <a:r>
              <a:rPr lang="en-US" sz="1800" dirty="0" smtClean="0"/>
              <a:t>Density accuracy:	0.005 gm/cc (M012)</a:t>
            </a:r>
          </a:p>
          <a:p>
            <a:pPr>
              <a:buNone/>
            </a:pPr>
            <a:r>
              <a:rPr lang="en-US" sz="1800" dirty="0" smtClean="0"/>
              <a:t>						0.002 gm/cc (M025, M050)</a:t>
            </a:r>
          </a:p>
          <a:p>
            <a:pPr>
              <a:buNone/>
            </a:pPr>
            <a:r>
              <a:rPr lang="en-US" sz="1800" dirty="0" smtClean="0"/>
              <a:t>						0.001 gm/cc (M100, M200, M300)</a:t>
            </a:r>
          </a:p>
          <a:p>
            <a:pPr>
              <a:buNone/>
            </a:pPr>
            <a:r>
              <a:rPr lang="en-US" sz="1800" dirty="0" smtClean="0"/>
              <a:t>						0.0008 gm/cc (M400)</a:t>
            </a:r>
          </a:p>
          <a:p>
            <a:pPr>
              <a:buFont typeface="Arial" pitchFamily="34" charset="0"/>
              <a:buChar char="»"/>
            </a:pPr>
            <a:r>
              <a:rPr lang="en-US" sz="1800" dirty="0" smtClean="0"/>
              <a:t>Temperature accuracy: 0.56 ℃</a:t>
            </a:r>
          </a:p>
          <a:p>
            <a:pPr>
              <a:buFont typeface="Arial" pitchFamily="34" charset="0"/>
              <a:buChar char="»"/>
            </a:pPr>
            <a:r>
              <a:rPr lang="en-US" sz="1800" dirty="0" smtClean="0"/>
              <a:t>Flow Range</a:t>
            </a:r>
          </a:p>
          <a:p>
            <a:pPr lvl="1">
              <a:buFont typeface="Wingdings" pitchFamily="2" charset="2"/>
              <a:buChar char="§"/>
            </a:pPr>
            <a:r>
              <a:rPr lang="en-US" sz="1800" dirty="0" smtClean="0"/>
              <a:t> M012	: 0.09 to 9.0 kg/min</a:t>
            </a:r>
          </a:p>
          <a:p>
            <a:pPr lvl="1">
              <a:buFont typeface="Wingdings" pitchFamily="2" charset="2"/>
              <a:buChar char="§"/>
            </a:pPr>
            <a:r>
              <a:rPr lang="en-US" sz="1800" dirty="0" smtClean="0"/>
              <a:t> M025	: 0.36 to 36.0 kg/min</a:t>
            </a:r>
          </a:p>
          <a:p>
            <a:pPr lvl="1">
              <a:buFont typeface="Wingdings" pitchFamily="2" charset="2"/>
              <a:buChar char="§"/>
            </a:pPr>
            <a:r>
              <a:rPr lang="en-US" sz="1800" dirty="0" smtClean="0"/>
              <a:t> M050	: 1.36 to 136 kg/min</a:t>
            </a:r>
          </a:p>
          <a:p>
            <a:pPr lvl="1">
              <a:buFont typeface="Wingdings" pitchFamily="2" charset="2"/>
              <a:buChar char="§"/>
            </a:pPr>
            <a:r>
              <a:rPr lang="en-US" sz="1800" dirty="0" smtClean="0"/>
              <a:t> M100	: 5.0 to 500 kg/min</a:t>
            </a:r>
          </a:p>
          <a:p>
            <a:pPr lvl="1">
              <a:buFont typeface="Wingdings" pitchFamily="2" charset="2"/>
              <a:buChar char="§"/>
            </a:pPr>
            <a:r>
              <a:rPr lang="en-US" sz="1800" dirty="0" smtClean="0"/>
              <a:t> M200	: 14.5 to 1450 kg/min</a:t>
            </a:r>
          </a:p>
          <a:p>
            <a:pPr lvl="1">
              <a:buFont typeface="Wingdings" pitchFamily="2" charset="2"/>
              <a:buChar char="§"/>
            </a:pPr>
            <a:r>
              <a:rPr lang="en-US" sz="1800" dirty="0" smtClean="0"/>
              <a:t> M300	: 41 to 4,082 kg/min</a:t>
            </a:r>
          </a:p>
          <a:p>
            <a:pPr lvl="1">
              <a:buFont typeface="Wingdings" pitchFamily="2" charset="2"/>
              <a:buChar char="§"/>
            </a:pPr>
            <a:r>
              <a:rPr lang="en-US" sz="1800" dirty="0" smtClean="0"/>
              <a:t> M400	: 68 to 6804 kg/min</a:t>
            </a:r>
            <a:endParaRPr lang="en-US" sz="1800" dirty="0"/>
          </a:p>
        </p:txBody>
      </p:sp>
    </p:spTree>
    <p:extLst>
      <p:ext uri="{BB962C8B-B14F-4D97-AF65-F5344CB8AC3E}">
        <p14:creationId xmlns:p14="http://schemas.microsoft.com/office/powerpoint/2010/main" val="316947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for LM">
  <a:themeElements>
    <a:clrScheme name="Custom 2">
      <a:dk1>
        <a:srgbClr val="1E1E23"/>
      </a:dk1>
      <a:lt1>
        <a:srgbClr val="5A5A5F"/>
      </a:lt1>
      <a:dk2>
        <a:srgbClr val="78787D"/>
      </a:dk2>
      <a:lt2>
        <a:srgbClr val="FFFFFF"/>
      </a:lt2>
      <a:accent1>
        <a:srgbClr val="DA291C"/>
      </a:accent1>
      <a:accent2>
        <a:srgbClr val="FFC72C"/>
      </a:accent2>
      <a:accent3>
        <a:srgbClr val="6D712E"/>
      </a:accent3>
      <a:accent4>
        <a:srgbClr val="B7BF10"/>
      </a:accent4>
      <a:accent5>
        <a:srgbClr val="00587C"/>
      </a:accent5>
      <a:accent6>
        <a:srgbClr val="71C5E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Custom 1">
      <a:dk1>
        <a:srgbClr val="1E1E23"/>
      </a:dk1>
      <a:lt1>
        <a:srgbClr val="5A5A5F"/>
      </a:lt1>
      <a:dk2>
        <a:srgbClr val="78787D"/>
      </a:dk2>
      <a:lt2>
        <a:srgbClr val="E6E6EB"/>
      </a:lt2>
      <a:accent1>
        <a:srgbClr val="DA291C"/>
      </a:accent1>
      <a:accent2>
        <a:srgbClr val="FFC72C"/>
      </a:accent2>
      <a:accent3>
        <a:srgbClr val="6D712E"/>
      </a:accent3>
      <a:accent4>
        <a:srgbClr val="B7BF10"/>
      </a:accent4>
      <a:accent5>
        <a:srgbClr val="00587C"/>
      </a:accent5>
      <a:accent6>
        <a:srgbClr val="71C5E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tent Slide">
  <a:themeElements>
    <a:clrScheme name="Custom 1">
      <a:dk1>
        <a:srgbClr val="1E1E23"/>
      </a:dk1>
      <a:lt1>
        <a:srgbClr val="5A5A5F"/>
      </a:lt1>
      <a:dk2>
        <a:srgbClr val="78787D"/>
      </a:dk2>
      <a:lt2>
        <a:srgbClr val="E6E6EB"/>
      </a:lt2>
      <a:accent1>
        <a:srgbClr val="DA291C"/>
      </a:accent1>
      <a:accent2>
        <a:srgbClr val="FFC72C"/>
      </a:accent2>
      <a:accent3>
        <a:srgbClr val="6D712E"/>
      </a:accent3>
      <a:accent4>
        <a:srgbClr val="B7BF10"/>
      </a:accent4>
      <a:accent5>
        <a:srgbClr val="00587C"/>
      </a:accent5>
      <a:accent6>
        <a:srgbClr val="71C5E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ontent Slide">
  <a:themeElements>
    <a:clrScheme name="Custom 1">
      <a:dk1>
        <a:srgbClr val="1E1E23"/>
      </a:dk1>
      <a:lt1>
        <a:srgbClr val="5A5A5F"/>
      </a:lt1>
      <a:dk2>
        <a:srgbClr val="78787D"/>
      </a:dk2>
      <a:lt2>
        <a:srgbClr val="E6E6EB"/>
      </a:lt2>
      <a:accent1>
        <a:srgbClr val="DA291C"/>
      </a:accent1>
      <a:accent2>
        <a:srgbClr val="FFC72C"/>
      </a:accent2>
      <a:accent3>
        <a:srgbClr val="6D712E"/>
      </a:accent3>
      <a:accent4>
        <a:srgbClr val="B7BF10"/>
      </a:accent4>
      <a:accent5>
        <a:srgbClr val="00587C"/>
      </a:accent5>
      <a:accent6>
        <a:srgbClr val="71C5E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ontent Slide">
  <a:themeElements>
    <a:clrScheme name="Custom 1">
      <a:dk1>
        <a:srgbClr val="1E1E23"/>
      </a:dk1>
      <a:lt1>
        <a:srgbClr val="5A5A5F"/>
      </a:lt1>
      <a:dk2>
        <a:srgbClr val="78787D"/>
      </a:dk2>
      <a:lt2>
        <a:srgbClr val="E6E6EB"/>
      </a:lt2>
      <a:accent1>
        <a:srgbClr val="DA291C"/>
      </a:accent1>
      <a:accent2>
        <a:srgbClr val="FFC72C"/>
      </a:accent2>
      <a:accent3>
        <a:srgbClr val="6D712E"/>
      </a:accent3>
      <a:accent4>
        <a:srgbClr val="B7BF10"/>
      </a:accent4>
      <a:accent5>
        <a:srgbClr val="00587C"/>
      </a:accent5>
      <a:accent6>
        <a:srgbClr val="71C5E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1E1E23"/>
    </a:dk1>
    <a:lt1>
      <a:srgbClr val="5A5A5F"/>
    </a:lt1>
    <a:dk2>
      <a:srgbClr val="78787D"/>
    </a:dk2>
    <a:lt2>
      <a:srgbClr val="E6E6EB"/>
    </a:lt2>
    <a:accent1>
      <a:srgbClr val="DA291C"/>
    </a:accent1>
    <a:accent2>
      <a:srgbClr val="FFC72C"/>
    </a:accent2>
    <a:accent3>
      <a:srgbClr val="6D712E"/>
    </a:accent3>
    <a:accent4>
      <a:srgbClr val="B7BF10"/>
    </a:accent4>
    <a:accent5>
      <a:srgbClr val="00587C"/>
    </a:accent5>
    <a:accent6>
      <a:srgbClr val="71C5E8"/>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PowerPoint template for LM</Template>
  <TotalTime>1268</TotalTime>
  <Words>1114</Words>
  <Application>Microsoft Office PowerPoint</Application>
  <PresentationFormat>On-screen Show (4:3)</PresentationFormat>
  <Paragraphs>221</Paragraphs>
  <Slides>54</Slides>
  <Notes>11</Notes>
  <HiddenSlides>0</HiddenSlides>
  <MMClips>0</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54</vt:i4>
      </vt:variant>
    </vt:vector>
  </HeadingPairs>
  <TitlesOfParts>
    <vt:vector size="65" baseType="lpstr">
      <vt:lpstr>PowerPoint template for LM</vt:lpstr>
      <vt:lpstr>Content Slide</vt:lpstr>
      <vt:lpstr>Divider Slide</vt:lpstr>
      <vt:lpstr>Thank You</vt:lpstr>
      <vt:lpstr>1_Thank You</vt:lpstr>
      <vt:lpstr>1_Content Slide</vt:lpstr>
      <vt:lpstr>2_Content Slide</vt:lpstr>
      <vt:lpstr>3_Content Slide</vt:lpstr>
      <vt:lpstr>Worksheet</vt:lpstr>
      <vt:lpstr>Microsoft Excel 97-2003 Worksheet</vt:lpstr>
      <vt:lpstr>Acrobat Document</vt:lpstr>
      <vt:lpstr>Red Seal Measurement Greenwood, SC</vt:lpstr>
      <vt:lpstr>Coriolis Concept</vt:lpstr>
      <vt:lpstr>Coriolis Mass Flow Meters</vt:lpstr>
      <vt:lpstr>PowerPoint Presentation</vt:lpstr>
      <vt:lpstr>PowerPoint Presentation</vt:lpstr>
      <vt:lpstr>PowerPoint Presentation</vt:lpstr>
      <vt:lpstr>PowerPoint Presentation</vt:lpstr>
      <vt:lpstr>Measurements Available From Coriolis Meters   </vt:lpstr>
      <vt:lpstr>Sensor Specifications</vt:lpstr>
      <vt:lpstr>Sensor Specifications (cont.)</vt:lpstr>
      <vt:lpstr>PowerPoint Presentation</vt:lpstr>
      <vt:lpstr>PowerPoint Presentation</vt:lpstr>
      <vt:lpstr>PowerPoint Presentation</vt:lpstr>
      <vt:lpstr>PowerPoint Presentation</vt:lpstr>
      <vt:lpstr>The Coriolis Principle</vt:lpstr>
      <vt:lpstr>The NexGen Mass Flow Transmitter</vt:lpstr>
      <vt:lpstr>General Specifications</vt:lpstr>
      <vt:lpstr>Display Units</vt:lpstr>
      <vt:lpstr>Transducer Tube Drive Test</vt:lpstr>
      <vt:lpstr>Flow Meter Zeroing </vt:lpstr>
      <vt:lpstr>PowerPoint Presentation</vt:lpstr>
      <vt:lpstr>Stauff Clamps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Acquisition Software</vt:lpstr>
      <vt:lpstr>PowerPoint Presentation</vt:lpstr>
      <vt:lpstr>PowerPoint Presentation</vt:lpstr>
      <vt:lpstr>PowerPoint Presentation</vt:lpstr>
      <vt:lpstr>PowerPoint Presentation</vt:lpstr>
      <vt:lpstr>Bi-directional Installation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cfennell</dc:creator>
  <cp:lastModifiedBy>Bowers, Chris</cp:lastModifiedBy>
  <cp:revision>120</cp:revision>
  <dcterms:created xsi:type="dcterms:W3CDTF">2012-05-24T20:20:08Z</dcterms:created>
  <dcterms:modified xsi:type="dcterms:W3CDTF">2023-09-27T15:45:46Z</dcterms:modified>
</cp:coreProperties>
</file>